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2"/>
  </p:notesMasterIdLst>
  <p:sldIdLst>
    <p:sldId id="256" r:id="rId2"/>
    <p:sldId id="257" r:id="rId3"/>
    <p:sldId id="259" r:id="rId4"/>
    <p:sldId id="275" r:id="rId5"/>
    <p:sldId id="276" r:id="rId6"/>
    <p:sldId id="260" r:id="rId7"/>
    <p:sldId id="261" r:id="rId8"/>
    <p:sldId id="277" r:id="rId9"/>
    <p:sldId id="262" r:id="rId10"/>
    <p:sldId id="265" r:id="rId11"/>
    <p:sldId id="266" r:id="rId12"/>
    <p:sldId id="267" r:id="rId13"/>
    <p:sldId id="269" r:id="rId14"/>
    <p:sldId id="268" r:id="rId15"/>
    <p:sldId id="270" r:id="rId16"/>
    <p:sldId id="278" r:id="rId17"/>
    <p:sldId id="271" r:id="rId18"/>
    <p:sldId id="279" r:id="rId19"/>
    <p:sldId id="280" r:id="rId20"/>
    <p:sldId id="281" r:id="rId21"/>
    <p:sldId id="282" r:id="rId22"/>
    <p:sldId id="283" r:id="rId23"/>
    <p:sldId id="284" r:id="rId24"/>
    <p:sldId id="285" r:id="rId25"/>
    <p:sldId id="286" r:id="rId26"/>
    <p:sldId id="287" r:id="rId27"/>
    <p:sldId id="288" r:id="rId28"/>
    <p:sldId id="290" r:id="rId29"/>
    <p:sldId id="289" r:id="rId30"/>
    <p:sldId id="29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15E03-AEED-4BF4-9B8D-F8A5C57EC7EE}" type="datetimeFigureOut">
              <a:rPr lang="ru-RU" smtClean="0"/>
              <a:t>18.04.2021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3203B-0E3C-4767-AC98-BFE62F63F4E5}" type="slidenum">
              <a:rPr lang="ru-RU" smtClean="0"/>
              <a:t>‹#›</a:t>
            </a:fld>
            <a:endParaRPr lang="ru-RU"/>
          </a:p>
        </p:txBody>
      </p:sp>
    </p:spTree>
    <p:extLst>
      <p:ext uri="{BB962C8B-B14F-4D97-AF65-F5344CB8AC3E}">
        <p14:creationId xmlns:p14="http://schemas.microsoft.com/office/powerpoint/2010/main" val="191400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A3203B-0E3C-4767-AC98-BFE62F63F4E5}" type="slidenum">
              <a:rPr lang="ru-RU" smtClean="0"/>
              <a:t>13</a:t>
            </a:fld>
            <a:endParaRPr lang="ru-RU"/>
          </a:p>
        </p:txBody>
      </p:sp>
    </p:spTree>
    <p:extLst>
      <p:ext uri="{BB962C8B-B14F-4D97-AF65-F5344CB8AC3E}">
        <p14:creationId xmlns:p14="http://schemas.microsoft.com/office/powerpoint/2010/main" val="7728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38F2EA78-C143-4707-B557-5533D6383882}" type="datetimeFigureOut">
              <a:rPr lang="ru-RU" smtClean="0"/>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7341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F2EA78-C143-4707-B557-5533D6383882}" type="datetimeFigureOut">
              <a:rPr lang="ru-RU" smtClean="0"/>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31180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F2EA78-C143-4707-B557-5533D6383882}" type="datetimeFigureOut">
              <a:rPr lang="ru-RU" smtClean="0"/>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35125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F2EA78-C143-4707-B557-5533D6383882}" type="datetimeFigureOut">
              <a:rPr lang="ru-RU" smtClean="0"/>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248016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ru-RU" smtClean="0"/>
              <a:t>Образец заголовка</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F2EA78-C143-4707-B557-5533D6383882}" type="datetimeFigureOut">
              <a:rPr lang="ru-RU" smtClean="0"/>
              <a:t>18.04.2021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F757C9-3672-412E-81EF-F182E81FEBA5}" type="slidenum">
              <a:rPr lang="ru-RU" smtClean="0"/>
              <a:t>‹#›</a:t>
            </a:fld>
            <a:endParaRPr lang="ru-RU"/>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137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F2EA78-C143-4707-B557-5533D6383882}" type="datetimeFigureOut">
              <a:rPr lang="ru-RU" smtClean="0"/>
              <a:t>18.04.2021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17787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ru-RU" smtClean="0"/>
              <a:t>Образец текста</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F2EA78-C143-4707-B557-5533D6383882}" type="datetimeFigureOut">
              <a:rPr lang="ru-RU" smtClean="0"/>
              <a:t>18.04.2021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376769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F2EA78-C143-4707-B557-5533D6383882}" type="datetimeFigureOut">
              <a:rPr lang="ru-RU" smtClean="0"/>
              <a:t>18.04.2021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174579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2EA78-C143-4707-B557-5533D6383882}" type="datetimeFigureOut">
              <a:rPr lang="ru-RU" smtClean="0"/>
              <a:t>18.04.2021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257414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2EA78-C143-4707-B557-5533D6383882}" type="datetimeFigureOut">
              <a:rPr lang="ru-RU" smtClean="0"/>
              <a:t>18.04.2021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405318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2EA78-C143-4707-B557-5533D6383882}" type="datetimeFigureOut">
              <a:rPr lang="ru-RU" smtClean="0"/>
              <a:t>18.04.2021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F757C9-3672-412E-81EF-F182E81FEBA5}" type="slidenum">
              <a:rPr lang="ru-RU" smtClean="0"/>
              <a:t>‹#›</a:t>
            </a:fld>
            <a:endParaRPr lang="ru-RU"/>
          </a:p>
        </p:txBody>
      </p:sp>
    </p:spTree>
    <p:extLst>
      <p:ext uri="{BB962C8B-B14F-4D97-AF65-F5344CB8AC3E}">
        <p14:creationId xmlns:p14="http://schemas.microsoft.com/office/powerpoint/2010/main" val="161348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fld id="{38F2EA78-C143-4707-B557-5533D6383882}" type="datetimeFigureOut">
              <a:rPr lang="ru-RU" smtClean="0"/>
              <a:t>18.04.2021</a:t>
            </a:fld>
            <a:endParaRPr lang="ru-RU"/>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endParaRPr lang="ru-RU"/>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2BF757C9-3672-412E-81EF-F182E81FEBA5}" type="slidenum">
              <a:rPr lang="ru-RU" smtClean="0"/>
              <a:t>‹#›</a:t>
            </a:fld>
            <a:endParaRPr lang="ru-RU"/>
          </a:p>
        </p:txBody>
      </p:sp>
    </p:spTree>
    <p:extLst>
      <p:ext uri="{BB962C8B-B14F-4D97-AF65-F5344CB8AC3E}">
        <p14:creationId xmlns:p14="http://schemas.microsoft.com/office/powerpoint/2010/main" val="2347246190"/>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6672"/>
            <a:ext cx="7992888" cy="2016224"/>
          </a:xfrm>
        </p:spPr>
        <p:txBody>
          <a:bodyPr>
            <a:noAutofit/>
          </a:bodyPr>
          <a:lstStyle/>
          <a:p>
            <a:pPr algn="ctr"/>
            <a:r>
              <a:rPr lang="ru-RU" sz="4400" dirty="0" smtClean="0">
                <a:solidFill>
                  <a:srgbClr val="FF33CC"/>
                </a:solidFill>
              </a:rPr>
              <a:t>Лекция 4. </a:t>
            </a:r>
            <a:br>
              <a:rPr lang="ru-RU" sz="4400" dirty="0" smtClean="0">
                <a:solidFill>
                  <a:srgbClr val="FF33CC"/>
                </a:solidFill>
              </a:rPr>
            </a:br>
            <a:r>
              <a:rPr lang="ru-RU" sz="4400" dirty="0" smtClean="0">
                <a:solidFill>
                  <a:srgbClr val="FF33CC"/>
                </a:solidFill>
              </a:rPr>
              <a:t>Религиозно-политический </a:t>
            </a:r>
            <a:r>
              <a:rPr lang="ru-RU" sz="4400" dirty="0" smtClean="0">
                <a:solidFill>
                  <a:srgbClr val="FF33CC"/>
                </a:solidFill>
              </a:rPr>
              <a:t>экстремизм </a:t>
            </a:r>
            <a:endParaRPr lang="ru-RU" sz="4400" dirty="0">
              <a:solidFill>
                <a:srgbClr val="FF33CC"/>
              </a:solidFill>
            </a:endParaRPr>
          </a:p>
        </p:txBody>
      </p:sp>
      <p:sp>
        <p:nvSpPr>
          <p:cNvPr id="3" name="Прямоугольник 2"/>
          <p:cNvSpPr/>
          <p:nvPr/>
        </p:nvSpPr>
        <p:spPr>
          <a:xfrm>
            <a:off x="539552" y="3429000"/>
            <a:ext cx="7848872" cy="2862322"/>
          </a:xfrm>
          <a:prstGeom prst="rect">
            <a:avLst/>
          </a:prstGeom>
        </p:spPr>
        <p:txBody>
          <a:bodyPr wrap="square">
            <a:spAutoFit/>
          </a:bodyPr>
          <a:lstStyle/>
          <a:p>
            <a:pPr>
              <a:lnSpc>
                <a:spcPct val="150000"/>
              </a:lnSpc>
            </a:pPr>
            <a:r>
              <a:rPr lang="ru-RU" b="1" dirty="0" smtClean="0">
                <a:solidFill>
                  <a:srgbClr val="FF33CC"/>
                </a:solidFill>
              </a:rPr>
              <a:t>1</a:t>
            </a:r>
            <a:r>
              <a:rPr lang="ru-RU" b="1" dirty="0">
                <a:solidFill>
                  <a:srgbClr val="FF33CC"/>
                </a:solidFill>
              </a:rPr>
              <a:t>. Религиозный фанатизм</a:t>
            </a:r>
            <a:endParaRPr lang="ru-RU" dirty="0">
              <a:solidFill>
                <a:srgbClr val="FF33CC"/>
              </a:solidFill>
            </a:endParaRPr>
          </a:p>
          <a:p>
            <a:pPr>
              <a:lnSpc>
                <a:spcPct val="150000"/>
              </a:lnSpc>
            </a:pPr>
            <a:r>
              <a:rPr lang="ru-RU" b="1" dirty="0" smtClean="0">
                <a:solidFill>
                  <a:srgbClr val="FF33CC"/>
                </a:solidFill>
              </a:rPr>
              <a:t>2</a:t>
            </a:r>
            <a:r>
              <a:rPr lang="ru-RU" b="1" dirty="0">
                <a:solidFill>
                  <a:srgbClr val="FF33CC"/>
                </a:solidFill>
              </a:rPr>
              <a:t>. Тоталитарные секты</a:t>
            </a:r>
            <a:endParaRPr lang="ru-RU" dirty="0">
              <a:solidFill>
                <a:srgbClr val="FF33CC"/>
              </a:solidFill>
            </a:endParaRPr>
          </a:p>
          <a:p>
            <a:pPr>
              <a:lnSpc>
                <a:spcPct val="150000"/>
              </a:lnSpc>
            </a:pPr>
            <a:r>
              <a:rPr lang="ru-RU" b="1" dirty="0" smtClean="0">
                <a:solidFill>
                  <a:srgbClr val="FF33CC"/>
                </a:solidFill>
              </a:rPr>
              <a:t>3</a:t>
            </a:r>
            <a:r>
              <a:rPr lang="ru-RU" b="1" dirty="0">
                <a:solidFill>
                  <a:srgbClr val="FF33CC"/>
                </a:solidFill>
              </a:rPr>
              <a:t>. Религиозный фактор в современном </a:t>
            </a:r>
            <a:r>
              <a:rPr lang="ru-RU" b="1" dirty="0" smtClean="0">
                <a:solidFill>
                  <a:srgbClr val="FF33CC"/>
                </a:solidFill>
              </a:rPr>
              <a:t>экстремизме</a:t>
            </a:r>
          </a:p>
          <a:p>
            <a:r>
              <a:rPr lang="ru-RU" b="1" dirty="0" smtClean="0">
                <a:solidFill>
                  <a:srgbClr val="FF33CC"/>
                </a:solidFill>
              </a:rPr>
              <a:t>4</a:t>
            </a:r>
            <a:r>
              <a:rPr lang="ru-RU" b="1" dirty="0">
                <a:solidFill>
                  <a:srgbClr val="FF33CC"/>
                </a:solidFill>
              </a:rPr>
              <a:t>. Социальная сущность религиозно-политического экстремизма</a:t>
            </a:r>
            <a:endParaRPr lang="ru-RU" dirty="0">
              <a:solidFill>
                <a:srgbClr val="FF33CC"/>
              </a:solidFill>
            </a:endParaRPr>
          </a:p>
          <a:p>
            <a:r>
              <a:rPr lang="ru-RU" b="1" dirty="0" smtClean="0">
                <a:solidFill>
                  <a:srgbClr val="FF33CC"/>
                </a:solidFill>
              </a:rPr>
              <a:t>5</a:t>
            </a:r>
            <a:r>
              <a:rPr lang="ru-RU" b="1" dirty="0">
                <a:solidFill>
                  <a:srgbClr val="FF33CC"/>
                </a:solidFill>
              </a:rPr>
              <a:t>. Ксенофобия и преступления ненависти</a:t>
            </a:r>
            <a:endParaRPr lang="ru-RU" dirty="0">
              <a:solidFill>
                <a:srgbClr val="FF33CC"/>
              </a:solidFill>
            </a:endParaRPr>
          </a:p>
          <a:p>
            <a:r>
              <a:rPr lang="ru-RU" b="1" dirty="0" smtClean="0">
                <a:solidFill>
                  <a:srgbClr val="FF33CC"/>
                </a:solidFill>
              </a:rPr>
              <a:t>6</a:t>
            </a:r>
            <a:r>
              <a:rPr lang="ru-RU" b="1" dirty="0">
                <a:solidFill>
                  <a:srgbClr val="FF33CC"/>
                </a:solidFill>
              </a:rPr>
              <a:t>. Геноцид как крайнее проявление экстремизма</a:t>
            </a:r>
            <a:endParaRPr lang="ru-RU" dirty="0">
              <a:solidFill>
                <a:srgbClr val="FF33CC"/>
              </a:solidFill>
            </a:endParaRPr>
          </a:p>
          <a:p>
            <a:pPr>
              <a:lnSpc>
                <a:spcPct val="150000"/>
              </a:lnSpc>
            </a:pPr>
            <a:endParaRPr lang="ru-RU" dirty="0">
              <a:solidFill>
                <a:srgbClr val="FF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332656"/>
            <a:ext cx="8280920" cy="6408712"/>
          </a:xfrm>
        </p:spPr>
        <p:txBody>
          <a:bodyPr/>
          <a:lstStyle/>
          <a:p>
            <a:pPr marL="0" indent="0">
              <a:buNone/>
            </a:pPr>
            <a:r>
              <a:rPr lang="ru-RU" dirty="0">
                <a:solidFill>
                  <a:srgbClr val="FF33CC"/>
                </a:solidFill>
              </a:rPr>
              <a:t>Действия по вовлечению в секту </a:t>
            </a:r>
            <a:r>
              <a:rPr lang="ru-RU" dirty="0"/>
              <a:t>можно условно поделить на четыре этапа, на каждом этапе – свои задачи. </a:t>
            </a:r>
            <a:endParaRPr lang="ru-RU" dirty="0" smtClean="0"/>
          </a:p>
          <a:p>
            <a:pPr marL="0" indent="0">
              <a:buNone/>
            </a:pPr>
            <a:r>
              <a:rPr lang="ru-RU" dirty="0" smtClean="0"/>
              <a:t>Этап </a:t>
            </a:r>
            <a:r>
              <a:rPr lang="ru-RU" dirty="0"/>
              <a:t>1: соблазнить и польстить.</a:t>
            </a:r>
            <a:r>
              <a:rPr lang="ru-RU" b="1" dirty="0"/>
              <a:t> </a:t>
            </a:r>
            <a:endParaRPr lang="ru-RU" b="1" dirty="0" smtClean="0"/>
          </a:p>
          <a:p>
            <a:pPr marL="0" indent="0">
              <a:buNone/>
            </a:pPr>
            <a:r>
              <a:rPr lang="ru-RU" dirty="0"/>
              <a:t>Этап 2: нейтрализовать способность к критике и качества личности.</a:t>
            </a:r>
            <a:r>
              <a:rPr lang="ru-RU" b="1" dirty="0"/>
              <a:t> </a:t>
            </a:r>
            <a:endParaRPr lang="ru-RU" b="1" dirty="0" smtClean="0"/>
          </a:p>
          <a:p>
            <a:pPr marL="0" indent="0">
              <a:buNone/>
            </a:pPr>
            <a:r>
              <a:rPr lang="ru-RU" dirty="0"/>
              <a:t>Этап 3: упрочить связи с группой и стимулировать социальные разрывы. </a:t>
            </a:r>
            <a:endParaRPr lang="ru-RU" dirty="0" smtClean="0"/>
          </a:p>
          <a:p>
            <a:pPr marL="0" indent="0">
              <a:buNone/>
            </a:pPr>
            <a:r>
              <a:rPr lang="ru-RU" dirty="0"/>
              <a:t>Этап 4: сделать возвращение в общество невозможным.</a:t>
            </a:r>
            <a:r>
              <a:rPr lang="ru-RU" b="1" dirty="0"/>
              <a:t> </a:t>
            </a:r>
            <a:endParaRPr lang="ru-RU" dirty="0"/>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138666"/>
            <a:ext cx="5400600" cy="3600400"/>
          </a:xfrm>
          <a:prstGeom prst="rect">
            <a:avLst/>
          </a:prstGeom>
        </p:spPr>
      </p:pic>
      <p:sp>
        <p:nvSpPr>
          <p:cNvPr id="5" name="Прямоугольник 4"/>
          <p:cNvSpPr/>
          <p:nvPr/>
        </p:nvSpPr>
        <p:spPr>
          <a:xfrm>
            <a:off x="0" y="3161526"/>
            <a:ext cx="2987824" cy="3693319"/>
          </a:xfrm>
          <a:prstGeom prst="rect">
            <a:avLst/>
          </a:prstGeom>
        </p:spPr>
        <p:txBody>
          <a:bodyPr wrap="square">
            <a:spAutoFit/>
          </a:bodyPr>
          <a:lstStyle/>
          <a:p>
            <a:r>
              <a:rPr lang="ru-RU" dirty="0"/>
              <a:t>Секрет успешности религиозно-мистических организаций прост. Они используют </a:t>
            </a:r>
            <a:r>
              <a:rPr lang="ru-RU" b="1" i="1" dirty="0"/>
              <a:t>три основные потребности каждого человека</a:t>
            </a:r>
            <a:r>
              <a:rPr lang="ru-RU" dirty="0"/>
              <a:t>: </a:t>
            </a:r>
            <a:r>
              <a:rPr lang="ru-RU" u="sng" dirty="0"/>
              <a:t>потребность в общности, структурированности и значимости для окружающих</a:t>
            </a:r>
            <a:r>
              <a:rPr lang="ru-RU" dirty="0"/>
              <a:t>. </a:t>
            </a:r>
            <a:endParaRPr lang="ru-RU" dirty="0" smtClean="0"/>
          </a:p>
          <a:p>
            <a:r>
              <a:rPr lang="ru-RU" dirty="0" smtClean="0"/>
              <a:t>Этим </a:t>
            </a:r>
            <a:r>
              <a:rPr lang="ru-RU" dirty="0"/>
              <a:t>торгуют все культы.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7745288" cy="6192688"/>
          </a:xfrm>
        </p:spPr>
        <p:txBody>
          <a:bodyPr>
            <a:normAutofit fontScale="92500" lnSpcReduction="10000"/>
          </a:bodyPr>
          <a:lstStyle/>
          <a:p>
            <a:pPr marL="0" indent="0">
              <a:buNone/>
            </a:pPr>
            <a:r>
              <a:rPr lang="ru-RU" dirty="0"/>
              <a:t>Для вербовки последователей используются разнообразные </a:t>
            </a:r>
            <a:r>
              <a:rPr lang="ru-RU" b="1" dirty="0"/>
              <a:t>методы </a:t>
            </a:r>
            <a:r>
              <a:rPr lang="ru-RU" dirty="0"/>
              <a:t>психологического влияния. Ф. </a:t>
            </a:r>
            <a:r>
              <a:rPr lang="ru-RU" dirty="0" err="1"/>
              <a:t>Зимбардо</a:t>
            </a:r>
            <a:r>
              <a:rPr lang="ru-RU" dirty="0"/>
              <a:t> и М. </a:t>
            </a:r>
            <a:r>
              <a:rPr lang="ru-RU" dirty="0" err="1"/>
              <a:t>Лайппе</a:t>
            </a:r>
            <a:r>
              <a:rPr lang="ru-RU" dirty="0"/>
              <a:t> в своей книге «Психология изменения установок и социальное влияние» приводят их перечень, типичный для большинства деструктивных культов и тоталитарных сект: </a:t>
            </a:r>
          </a:p>
          <a:p>
            <a:pPr lvl="0"/>
            <a:r>
              <a:rPr lang="ru-RU" dirty="0">
                <a:solidFill>
                  <a:srgbClr val="FF33CC"/>
                </a:solidFill>
              </a:rPr>
              <a:t>Технология "</a:t>
            </a:r>
            <a:r>
              <a:rPr lang="ru-RU" dirty="0" err="1">
                <a:solidFill>
                  <a:srgbClr val="FF33CC"/>
                </a:solidFill>
              </a:rPr>
              <a:t>Step</a:t>
            </a:r>
            <a:r>
              <a:rPr lang="ru-RU" dirty="0">
                <a:solidFill>
                  <a:srgbClr val="FF33CC"/>
                </a:solidFill>
              </a:rPr>
              <a:t> </a:t>
            </a:r>
            <a:r>
              <a:rPr lang="ru-RU" dirty="0" err="1">
                <a:solidFill>
                  <a:srgbClr val="FF33CC"/>
                </a:solidFill>
              </a:rPr>
              <a:t>by</a:t>
            </a:r>
            <a:r>
              <a:rPr lang="ru-RU" dirty="0">
                <a:solidFill>
                  <a:srgbClr val="FF33CC"/>
                </a:solidFill>
              </a:rPr>
              <a:t> </a:t>
            </a:r>
            <a:r>
              <a:rPr lang="ru-RU" dirty="0" err="1">
                <a:solidFill>
                  <a:srgbClr val="FF33CC"/>
                </a:solidFill>
              </a:rPr>
              <a:t>step</a:t>
            </a:r>
            <a:r>
              <a:rPr lang="ru-RU" dirty="0">
                <a:solidFill>
                  <a:srgbClr val="FF33CC"/>
                </a:solidFill>
              </a:rPr>
              <a:t>" </a:t>
            </a:r>
            <a:r>
              <a:rPr lang="ru-RU" dirty="0"/>
              <a:t>— небольшая уступка, на которую соглашается вербуемый, влечет за собой все более и более существенные уступки: «приходи к нам — проведи у нас выходные — останься еще на недельку — отдай нам свои деньги». </a:t>
            </a:r>
          </a:p>
          <a:p>
            <a:pPr lvl="0"/>
            <a:r>
              <a:rPr lang="ru-RU" dirty="0"/>
              <a:t>Новичка постоянно уверяют, что принятие идеологии секты наилучшим образом </a:t>
            </a:r>
            <a:r>
              <a:rPr lang="ru-RU" dirty="0">
                <a:solidFill>
                  <a:srgbClr val="FF33CC"/>
                </a:solidFill>
              </a:rPr>
              <a:t>решит любые его личные проблемы</a:t>
            </a:r>
            <a:r>
              <a:rPr lang="ru-RU" dirty="0"/>
              <a:t>. </a:t>
            </a:r>
          </a:p>
          <a:p>
            <a:pPr lvl="0"/>
            <a:r>
              <a:rPr lang="ru-RU" dirty="0">
                <a:solidFill>
                  <a:srgbClr val="FF33CC"/>
                </a:solidFill>
              </a:rPr>
              <a:t>Сила групповой динамики</a:t>
            </a:r>
            <a:r>
              <a:rPr lang="ru-RU" dirty="0"/>
              <a:t>. Здесь имеют значение и количество, и личное обаяние, и обходительность членов общины, вступающих в личный контакт с посвященным. Немаловажное значение имеет сексуальность — часто к новичкам специально приставляются привлекательные представители противоположного пола. </a:t>
            </a:r>
          </a:p>
          <a:p>
            <a:pPr lvl="0"/>
            <a:r>
              <a:rPr lang="ru-RU" dirty="0">
                <a:solidFill>
                  <a:srgbClr val="FF33CC"/>
                </a:solidFill>
              </a:rPr>
              <a:t>Отсутствие возможности протестовать или спорить</a:t>
            </a:r>
            <a:r>
              <a:rPr lang="ru-RU" dirty="0"/>
              <a:t>: новичка постоянно пичкают все новой и новой информацией, занимают различными мероприятиями, он никогда не остается наедине с собственными мыслями. </a:t>
            </a:r>
          </a:p>
          <a:p>
            <a:pPr lvl="0"/>
            <a:r>
              <a:rPr lang="ru-RU" dirty="0">
                <a:solidFill>
                  <a:srgbClr val="FF33CC"/>
                </a:solidFill>
              </a:rPr>
              <a:t>Позитивное подкрепление</a:t>
            </a:r>
            <a:r>
              <a:rPr lang="ru-RU" dirty="0"/>
              <a:t>: улыбки, вкусная пища, внимание и забота, уделяемые гостю общины и т.п. </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460432" cy="6741368"/>
          </a:xfrm>
        </p:spPr>
        <p:txBody>
          <a:bodyPr>
            <a:normAutofit/>
          </a:bodyPr>
          <a:lstStyle/>
          <a:p>
            <a:pPr marL="0" indent="0">
              <a:lnSpc>
                <a:spcPct val="100000"/>
              </a:lnSpc>
              <a:buNone/>
            </a:pPr>
            <a:r>
              <a:rPr lang="ru-RU" dirty="0"/>
              <a:t>У будущей жертвы складывается специфический характер отношений с окружающими и миром в целом, есть </a:t>
            </a:r>
            <a:r>
              <a:rPr lang="ru-RU" b="1" dirty="0">
                <a:solidFill>
                  <a:srgbClr val="FF33CC"/>
                </a:solidFill>
              </a:rPr>
              <a:t>определенные личностные особенности</a:t>
            </a:r>
            <a:r>
              <a:rPr lang="ru-RU" dirty="0"/>
              <a:t>, из-за которых их обладатель может попасть под влияние тоталитарной секты. Это прежде всего:</a:t>
            </a:r>
          </a:p>
          <a:p>
            <a:pPr lvl="0">
              <a:lnSpc>
                <a:spcPct val="100000"/>
              </a:lnSpc>
            </a:pPr>
            <a:r>
              <a:rPr lang="ru-RU" dirty="0"/>
              <a:t>низкая самооценка с постоянной, зачастую агрессивной готовностью к защите своего ущербного Я;</a:t>
            </a:r>
          </a:p>
          <a:p>
            <a:pPr lvl="0">
              <a:lnSpc>
                <a:spcPct val="100000"/>
              </a:lnSpc>
            </a:pPr>
            <a:r>
              <a:rPr lang="ru-RU" dirty="0"/>
              <a:t>переживание социальной несправедливости со склонностью проецировать причины своих жизненных неудач на близкое окружение или общество в целом;</a:t>
            </a:r>
          </a:p>
          <a:p>
            <a:pPr lvl="0">
              <a:lnSpc>
                <a:spcPct val="100000"/>
              </a:lnSpc>
            </a:pPr>
            <a:r>
              <a:rPr lang="ru-RU" dirty="0"/>
              <a:t>социальная изолированность и отчужденность, ощущение нахождения на обочине общества и потери жизненной перспективы;</a:t>
            </a:r>
          </a:p>
          <a:p>
            <a:pPr lvl="0">
              <a:lnSpc>
                <a:spcPct val="100000"/>
              </a:lnSpc>
            </a:pPr>
            <a:r>
              <a:rPr lang="ru-RU" dirty="0"/>
              <a:t>сильная (как правило, не удовлетворенная) потребность в присоединении или принадлежности к значимой группе.</a:t>
            </a:r>
          </a:p>
          <a:p>
            <a:pPr>
              <a:lnSpc>
                <a:spcPct val="100000"/>
              </a:lnSpc>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417091"/>
            <a:ext cx="3672408" cy="24431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https://news.pn/photo/32188deeaec09255b2e8007ecadcf08e.i1200x680x650.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2" name="Picture 8" descr="https://avatars.mds.yandex.net/get-zen_doc/1923220/pub_5d1cbcd9fd076900ae7cd668_5d1cbe0bcbf26800ad3e589c/scale_1200"/>
          <p:cNvPicPr>
            <a:picLocks noChangeAspect="1" noChangeArrowheads="1"/>
          </p:cNvPicPr>
          <p:nvPr/>
        </p:nvPicPr>
        <p:blipFill>
          <a:blip r:embed="rId3" cstate="print"/>
          <a:srcRect/>
          <a:stretch>
            <a:fillRect/>
          </a:stretch>
        </p:blipFill>
        <p:spPr bwMode="auto">
          <a:xfrm>
            <a:off x="4572000" y="4788699"/>
            <a:ext cx="3384375" cy="2102281"/>
          </a:xfrm>
          <a:prstGeom prst="rect">
            <a:avLst/>
          </a:prstGeom>
          <a:noFill/>
        </p:spPr>
      </p:pic>
      <p:sp>
        <p:nvSpPr>
          <p:cNvPr id="2" name="Прямоугольник 1"/>
          <p:cNvSpPr/>
          <p:nvPr/>
        </p:nvSpPr>
        <p:spPr>
          <a:xfrm>
            <a:off x="-15994" y="33109"/>
            <a:ext cx="8476425" cy="5262979"/>
          </a:xfrm>
          <a:prstGeom prst="rect">
            <a:avLst/>
          </a:prstGeom>
        </p:spPr>
        <p:txBody>
          <a:bodyPr wrap="square">
            <a:spAutoFit/>
          </a:bodyPr>
          <a:lstStyle/>
          <a:p>
            <a:pPr indent="450215" algn="just">
              <a:lnSpc>
                <a:spcPct val="150000"/>
              </a:lnSpc>
            </a:pPr>
            <a:r>
              <a:rPr lang="ru-RU" sz="1600" b="1" dirty="0">
                <a:solidFill>
                  <a:srgbClr val="FF33CC"/>
                </a:solidFill>
                <a:ea typeface="Times New Roman" panose="02020603050405020304" pitchFamily="18" charset="0"/>
              </a:rPr>
              <a:t>Можно выделить следующие основные группы риска, у каждой из которых будут свои мотивы согласия на </a:t>
            </a:r>
            <a:r>
              <a:rPr lang="ru-RU" sz="1600" b="1" dirty="0" smtClean="0">
                <a:solidFill>
                  <a:srgbClr val="FF33CC"/>
                </a:solidFill>
                <a:ea typeface="Times New Roman" panose="02020603050405020304" pitchFamily="18" charset="0"/>
              </a:rPr>
              <a:t>вербовку.</a:t>
            </a:r>
            <a:endParaRPr lang="ru-RU" sz="1600" b="1" dirty="0" smtClean="0">
              <a:solidFill>
                <a:srgbClr val="FF33CC"/>
              </a:solidFill>
            </a:endParaRPr>
          </a:p>
          <a:p>
            <a:pPr indent="450215" algn="just">
              <a:lnSpc>
                <a:spcPct val="150000"/>
              </a:lnSpc>
            </a:pPr>
            <a:r>
              <a:rPr lang="ru-RU" sz="1600" dirty="0" smtClean="0">
                <a:ea typeface="Times New Roman" panose="02020603050405020304" pitchFamily="18" charset="0"/>
              </a:rPr>
              <a:t>1</a:t>
            </a:r>
            <a:r>
              <a:rPr lang="ru-RU" sz="1600" dirty="0">
                <a:ea typeface="Times New Roman" panose="02020603050405020304" pitchFamily="18" charset="0"/>
              </a:rPr>
              <a:t>. Люди, остро переживающие глубокую личную драму. </a:t>
            </a:r>
            <a:endParaRPr lang="ru-RU" sz="1600" dirty="0" smtClean="0">
              <a:ea typeface="Times New Roman" panose="02020603050405020304" pitchFamily="18" charset="0"/>
            </a:endParaRPr>
          </a:p>
          <a:p>
            <a:pPr indent="450215" algn="just">
              <a:lnSpc>
                <a:spcPct val="150000"/>
              </a:lnSpc>
            </a:pPr>
            <a:r>
              <a:rPr lang="ru-RU" sz="1600" dirty="0" smtClean="0">
                <a:ea typeface="Times New Roman" panose="02020603050405020304" pitchFamily="18" charset="0"/>
              </a:rPr>
              <a:t>2</a:t>
            </a:r>
            <a:r>
              <a:rPr lang="ru-RU" sz="1600" dirty="0">
                <a:ea typeface="Times New Roman" panose="02020603050405020304" pitchFamily="18" charset="0"/>
              </a:rPr>
              <a:t>. Люди, считающие, что их не оценили. </a:t>
            </a:r>
            <a:endParaRPr lang="ru-RU" sz="1600" dirty="0" smtClean="0">
              <a:ea typeface="Times New Roman" panose="02020603050405020304" pitchFamily="18" charset="0"/>
            </a:endParaRPr>
          </a:p>
          <a:p>
            <a:pPr indent="450215" algn="just">
              <a:lnSpc>
                <a:spcPct val="150000"/>
              </a:lnSpc>
            </a:pPr>
            <a:r>
              <a:rPr lang="ru-RU" sz="1600" dirty="0" smtClean="0">
                <a:ea typeface="Times New Roman" panose="02020603050405020304" pitchFamily="18" charset="0"/>
              </a:rPr>
              <a:t>3</a:t>
            </a:r>
            <a:r>
              <a:rPr lang="ru-RU" sz="1600" dirty="0">
                <a:ea typeface="Times New Roman" panose="02020603050405020304" pitchFamily="18" charset="0"/>
              </a:rPr>
              <a:t>. Люди, «зацикленные» на темах мистики, эзотерики, оккультизма. </a:t>
            </a:r>
            <a:endParaRPr lang="ru-RU" sz="1600" dirty="0" smtClean="0">
              <a:ea typeface="Times New Roman" panose="02020603050405020304" pitchFamily="18" charset="0"/>
            </a:endParaRPr>
          </a:p>
          <a:p>
            <a:pPr indent="450215" algn="just">
              <a:lnSpc>
                <a:spcPct val="150000"/>
              </a:lnSpc>
            </a:pPr>
            <a:r>
              <a:rPr lang="ru-RU" sz="1600" dirty="0" smtClean="0">
                <a:ea typeface="Times New Roman" panose="02020603050405020304" pitchFamily="18" charset="0"/>
              </a:rPr>
              <a:t>4</a:t>
            </a:r>
            <a:r>
              <a:rPr lang="ru-RU" sz="1600" dirty="0">
                <a:ea typeface="Times New Roman" panose="02020603050405020304" pitchFamily="18" charset="0"/>
              </a:rPr>
              <a:t>. Люди с комплексом патологического альтруизма. </a:t>
            </a:r>
            <a:endParaRPr lang="ru-RU" sz="1600" dirty="0" smtClean="0">
              <a:ea typeface="Times New Roman" panose="02020603050405020304" pitchFamily="18" charset="0"/>
            </a:endParaRPr>
          </a:p>
          <a:p>
            <a:pPr indent="450215" algn="just">
              <a:lnSpc>
                <a:spcPct val="150000"/>
              </a:lnSpc>
            </a:pPr>
            <a:r>
              <a:rPr lang="ru-RU" sz="1600" dirty="0" smtClean="0">
                <a:ea typeface="Times New Roman" panose="02020603050405020304" pitchFamily="18" charset="0"/>
              </a:rPr>
              <a:t>5</a:t>
            </a:r>
            <a:r>
              <a:rPr lang="ru-RU" sz="1600" dirty="0">
                <a:ea typeface="Times New Roman" panose="02020603050405020304" pitchFamily="18" charset="0"/>
              </a:rPr>
              <a:t>. Идеалистически настроенные подростки, юноши и девушки, а также «правдолюбцы», склонные к инфантильному поведению в любом возрасте</a:t>
            </a:r>
            <a:r>
              <a:rPr lang="ru-RU" sz="1600" dirty="0" smtClean="0">
                <a:ea typeface="Times New Roman" panose="02020603050405020304" pitchFamily="18" charset="0"/>
              </a:rPr>
              <a:t>.</a:t>
            </a:r>
          </a:p>
          <a:p>
            <a:pPr indent="450215" algn="just">
              <a:lnSpc>
                <a:spcPct val="150000"/>
              </a:lnSpc>
            </a:pPr>
            <a:r>
              <a:rPr lang="ru-RU" sz="1600" dirty="0" smtClean="0">
                <a:ea typeface="Times New Roman" panose="02020603050405020304" pitchFamily="18" charset="0"/>
              </a:rPr>
              <a:t> 6</a:t>
            </a:r>
            <a:r>
              <a:rPr lang="ru-RU" sz="1600" dirty="0">
                <a:ea typeface="Times New Roman" panose="02020603050405020304" pitchFamily="18" charset="0"/>
              </a:rPr>
              <a:t>. Люди с остро неудовлетворенной потребностью в самоутверждении и социальном признании, но при этом не сформировавшие ценностно-смысловых ориентиров своей жизни</a:t>
            </a:r>
            <a:r>
              <a:rPr lang="ru-RU" sz="1600" dirty="0" smtClean="0">
                <a:ea typeface="Times New Roman" panose="02020603050405020304" pitchFamily="18" charset="0"/>
              </a:rPr>
              <a:t>..</a:t>
            </a:r>
            <a:endParaRPr lang="ru-RU" sz="1600" dirty="0"/>
          </a:p>
          <a:p>
            <a:pPr indent="450215" algn="just">
              <a:lnSpc>
                <a:spcPct val="150000"/>
              </a:lnSpc>
            </a:pPr>
            <a:r>
              <a:rPr lang="ru-RU" sz="1600" dirty="0">
                <a:ea typeface="Times New Roman" panose="02020603050405020304" pitchFamily="18" charset="0"/>
              </a:rPr>
              <a:t>7. Люди, которые запутались в последствиях своих решений, психологически устали от необходимости что-то самим выбирать и не хотят нести ответственность за свой выбор. </a:t>
            </a:r>
            <a:endParaRPr lang="ru-RU" sz="1600"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496944" cy="6336704"/>
          </a:xfrm>
        </p:spPr>
        <p:txBody>
          <a:bodyPr>
            <a:normAutofit/>
          </a:bodyPr>
          <a:lstStyle/>
          <a:p>
            <a:pPr marL="0" indent="0">
              <a:buNone/>
            </a:pPr>
            <a:r>
              <a:rPr lang="ru-RU" dirty="0" smtClean="0">
                <a:solidFill>
                  <a:srgbClr val="FF33CC"/>
                </a:solidFill>
              </a:rPr>
              <a:t>Секты классифицируются по типам религиозного руководства</a:t>
            </a:r>
            <a:r>
              <a:rPr lang="ru-RU" dirty="0" smtClean="0"/>
              <a:t>. При классификации такого рода можно будет выделить: </a:t>
            </a:r>
          </a:p>
          <a:p>
            <a:r>
              <a:rPr lang="ru-RU" dirty="0" smtClean="0"/>
              <a:t>1) </a:t>
            </a:r>
            <a:r>
              <a:rPr lang="ru-RU" i="1" dirty="0" smtClean="0">
                <a:solidFill>
                  <a:srgbClr val="FF0000"/>
                </a:solidFill>
              </a:rPr>
              <a:t>харизматические секты</a:t>
            </a:r>
            <a:r>
              <a:rPr lang="ru-RU" dirty="0" smtClean="0"/>
              <a:t>, возникновение и деятельность которых связаны с появлением тех или иных провидцев, пророков и т. п.; к таким религиозным организациям относятся, например, некоторые секты духовных христиан; </a:t>
            </a:r>
          </a:p>
          <a:p>
            <a:r>
              <a:rPr lang="ru-RU" dirty="0" smtClean="0"/>
              <a:t>2) </a:t>
            </a:r>
            <a:r>
              <a:rPr lang="ru-RU" i="1" dirty="0" smtClean="0">
                <a:solidFill>
                  <a:srgbClr val="FF0000"/>
                </a:solidFill>
              </a:rPr>
              <a:t>авторитарные секты</a:t>
            </a:r>
            <a:r>
              <a:rPr lang="ru-RU" dirty="0" smtClean="0"/>
              <a:t>, руководство которых опирается на многолетние традиции, обычаи, связанные с происхождением, генеалогией «вождей»; к этим сектам относятся духоборы, молокане и др.; </a:t>
            </a:r>
          </a:p>
          <a:p>
            <a:r>
              <a:rPr lang="ru-RU" dirty="0" smtClean="0"/>
              <a:t>3) </a:t>
            </a:r>
            <a:r>
              <a:rPr lang="ru-RU" i="1" dirty="0" smtClean="0">
                <a:solidFill>
                  <a:srgbClr val="FF0000"/>
                </a:solidFill>
              </a:rPr>
              <a:t>иерархические секты, или секты церковного типа</a:t>
            </a:r>
            <a:r>
              <a:rPr lang="ru-RU" dirty="0" smtClean="0"/>
              <a:t>; члены этих организаций подчиняются руководству не в силу личных заслуг руководителей, а в результате убеждения в том, что те получили свои посты на основании устава секты (меннониты, баптисты, евангелисты и др.); </a:t>
            </a:r>
          </a:p>
          <a:p>
            <a:r>
              <a:rPr lang="ru-RU" dirty="0" smtClean="0"/>
              <a:t>4) </a:t>
            </a:r>
            <a:r>
              <a:rPr lang="ru-RU" i="1" dirty="0" smtClean="0">
                <a:solidFill>
                  <a:srgbClr val="FF0000"/>
                </a:solidFill>
              </a:rPr>
              <a:t>теократические секты</a:t>
            </a:r>
            <a:r>
              <a:rPr lang="ru-RU" dirty="0" smtClean="0"/>
              <a:t>, которые стремятся к созданию </a:t>
            </a:r>
            <a:r>
              <a:rPr lang="ru-RU" dirty="0" err="1" smtClean="0"/>
              <a:t>религиознотеократической</a:t>
            </a:r>
            <a:r>
              <a:rPr lang="ru-RU" dirty="0" smtClean="0"/>
              <a:t> организации; к этому типу сект можно отнести свидетелей Иеговы и </a:t>
            </a:r>
            <a:r>
              <a:rPr lang="ru-RU" dirty="0" err="1" smtClean="0"/>
              <a:t>др</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4358703" cy="6624736"/>
          </a:xfrm>
        </p:spPr>
        <p:txBody>
          <a:bodyPr>
            <a:noAutofit/>
          </a:bodyPr>
          <a:lstStyle/>
          <a:p>
            <a:pPr marL="0" indent="0">
              <a:buNone/>
            </a:pPr>
            <a:r>
              <a:rPr lang="ru-RU" sz="1600" b="1" dirty="0" smtClean="0">
                <a:solidFill>
                  <a:srgbClr val="FF33CC"/>
                </a:solidFill>
              </a:rPr>
              <a:t>3</a:t>
            </a:r>
            <a:r>
              <a:rPr lang="ru-RU" b="1" dirty="0" smtClean="0">
                <a:solidFill>
                  <a:srgbClr val="FF33CC"/>
                </a:solidFill>
              </a:rPr>
              <a:t>. Религиозный </a:t>
            </a:r>
            <a:r>
              <a:rPr lang="ru-RU" b="1" dirty="0">
                <a:solidFill>
                  <a:srgbClr val="FF33CC"/>
                </a:solidFill>
              </a:rPr>
              <a:t>фактор в современном экстремизме</a:t>
            </a:r>
          </a:p>
          <a:p>
            <a:pPr marL="0" indent="0">
              <a:buNone/>
            </a:pPr>
            <a:r>
              <a:rPr lang="ru-RU" dirty="0" smtClean="0"/>
              <a:t>Как </a:t>
            </a:r>
            <a:r>
              <a:rPr lang="ru-RU" dirty="0"/>
              <a:t>правило, в чистом виде </a:t>
            </a:r>
            <a:r>
              <a:rPr lang="ru-RU" b="1" dirty="0">
                <a:solidFill>
                  <a:srgbClr val="FF33CC"/>
                </a:solidFill>
              </a:rPr>
              <a:t>религиозный терроризм </a:t>
            </a:r>
            <a:r>
              <a:rPr lang="ru-RU" dirty="0"/>
              <a:t>практически не встречается: он переплетается с другими видами терроризма - политическим, этническим, социальным. Исторически рассматриваемый тип терроризма связан с борьбой приверженцев одной религии или секты с адептами другой религии либо с попыткой подорвать и низвергнуть светскую власть и утвердить власть религиозную, либо с тем и другим одновременно. Составной, но достаточно автономной частью религиозного терроризма в наши дни выступает терроризм, опирающийся на авторитет ислама, обосновывающий свои преступные акции ссылками на тексты Корана</a:t>
            </a:r>
            <a:r>
              <a:rPr lang="ru-RU" dirty="0" smtClean="0"/>
              <a:t>.</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207" y="0"/>
            <a:ext cx="4664061" cy="30243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3"/>
            <a:ext cx="8208912" cy="2880320"/>
          </a:xfrm>
        </p:spPr>
        <p:txBody>
          <a:bodyPr>
            <a:normAutofit lnSpcReduction="10000"/>
          </a:bodyPr>
          <a:lstStyle/>
          <a:p>
            <a:pPr marL="0" indent="0">
              <a:buNone/>
            </a:pPr>
            <a:r>
              <a:rPr lang="ru-RU" dirty="0">
                <a:solidFill>
                  <a:srgbClr val="FF33CC"/>
                </a:solidFill>
              </a:rPr>
              <a:t>Религиозный фундаментализм </a:t>
            </a:r>
            <a:r>
              <a:rPr lang="ru-RU" dirty="0"/>
              <a:t>- это движение за возвращение к основам религиозной веры, религиозным корням, отстаивание фундаментальных ценностей. Религиозный фундаментализм потенциально конфликтен, поскольку выдвигает в качестве приоритетных не национальные, государственные, демократические ценности, а религиозные.  </a:t>
            </a:r>
          </a:p>
          <a:p>
            <a:pPr marL="0" indent="0">
              <a:buNone/>
            </a:pPr>
            <a:r>
              <a:rPr lang="ru-RU" dirty="0">
                <a:solidFill>
                  <a:srgbClr val="FF33CC"/>
                </a:solidFill>
              </a:rPr>
              <a:t>Религиозный экстремизм </a:t>
            </a:r>
            <a:r>
              <a:rPr lang="ru-RU" dirty="0"/>
              <a:t>(от лат. </a:t>
            </a:r>
            <a:r>
              <a:rPr lang="ru-RU" dirty="0" err="1"/>
              <a:t>extremus</a:t>
            </a:r>
            <a:r>
              <a:rPr lang="ru-RU" dirty="0"/>
              <a:t> - крайний) - это как раз приверженность к крайним взглядам и мерам в стремлении переустройства мира в соответствии с религиозными </a:t>
            </a:r>
            <a:r>
              <a:rPr lang="ru-RU" dirty="0" err="1"/>
              <a:t>фундаменталистскими</a:t>
            </a:r>
            <a:r>
              <a:rPr lang="ru-RU" dirty="0"/>
              <a:t> взглядами.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118649"/>
            <a:ext cx="5436096" cy="3608209"/>
          </a:xfrm>
          <a:prstGeom prst="rect">
            <a:avLst/>
          </a:prstGeom>
        </p:spPr>
      </p:pic>
    </p:spTree>
    <p:extLst>
      <p:ext uri="{BB962C8B-B14F-4D97-AF65-F5344CB8AC3E}">
        <p14:creationId xmlns:p14="http://schemas.microsoft.com/office/powerpoint/2010/main" val="224947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161040" cy="3515149"/>
          </a:xfrm>
        </p:spPr>
        <p:txBody>
          <a:bodyPr>
            <a:normAutofit lnSpcReduction="10000"/>
          </a:bodyPr>
          <a:lstStyle/>
          <a:p>
            <a:pPr marL="0" indent="0">
              <a:buNone/>
            </a:pPr>
            <a:r>
              <a:rPr lang="ru-RU" dirty="0" err="1">
                <a:solidFill>
                  <a:srgbClr val="FF33CC"/>
                </a:solidFill>
              </a:rPr>
              <a:t>Этноконфессиональный</a:t>
            </a:r>
            <a:r>
              <a:rPr lang="ru-RU" dirty="0">
                <a:solidFill>
                  <a:srgbClr val="FF33CC"/>
                </a:solidFill>
              </a:rPr>
              <a:t> экстремизм </a:t>
            </a:r>
            <a:r>
              <a:rPr lang="ru-RU" dirty="0"/>
              <a:t>- сложное явление, поскольку в нем сочетаются три больших понятия: конфессия, этнос и экстремизм. Первое понятие обозначает принадлежность к определенное религиозной традиции, второе может рассматриваться как </a:t>
            </a:r>
            <a:r>
              <a:rPr lang="ru-RU" dirty="0" err="1"/>
              <a:t>межпоколенная</a:t>
            </a:r>
            <a:r>
              <a:rPr lang="ru-RU" dirty="0"/>
              <a:t> группа людей, объединенная длительным совместным проживанием на определенной территории, общим языком, культурой и самосознанием. Термины «этнос» и «конфессия», несомненно, наполнены позитивным содержанием, в то время как термин «экстремизм», несмотря на отсутствие согласованного его определения, рассматривается как феномен с негативным содержанием. Теоретическое и практическое значение приобретает проблема выявления причин и факторов, порождающих или благоприятствующих использование этнических и конфессиональных составляющих для обоснования экстремисткой деятельности.</a:t>
            </a:r>
          </a:p>
          <a:p>
            <a:pPr marL="0" indent="0">
              <a:buNone/>
            </a:pPr>
            <a:endParaRPr lang="ru-RU" dirty="0"/>
          </a:p>
        </p:txBody>
      </p:sp>
      <p:pic>
        <p:nvPicPr>
          <p:cNvPr id="4098" name="Picture 2" descr="https://politobzor.net/uploads/posts/2017-12/1512510025_1pic.jpg"/>
          <p:cNvPicPr>
            <a:picLocks noChangeAspect="1" noChangeArrowheads="1"/>
          </p:cNvPicPr>
          <p:nvPr/>
        </p:nvPicPr>
        <p:blipFill>
          <a:blip r:embed="rId2" cstate="print"/>
          <a:srcRect/>
          <a:stretch>
            <a:fillRect/>
          </a:stretch>
        </p:blipFill>
        <p:spPr bwMode="auto">
          <a:xfrm>
            <a:off x="3059832" y="3847806"/>
            <a:ext cx="5352728" cy="3005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136904" cy="360040"/>
          </a:xfrm>
        </p:spPr>
        <p:txBody>
          <a:bodyPr>
            <a:noAutofit/>
          </a:bodyPr>
          <a:lstStyle/>
          <a:p>
            <a:r>
              <a:rPr lang="ru-RU" sz="1800" b="1" dirty="0">
                <a:solidFill>
                  <a:srgbClr val="FF33CC"/>
                </a:solidFill>
              </a:rPr>
              <a:t>4. Социальная сущность религиозно-политического </a:t>
            </a:r>
            <a:r>
              <a:rPr lang="ru-RU" sz="1800" b="1" dirty="0" smtClean="0">
                <a:solidFill>
                  <a:srgbClr val="FF33CC"/>
                </a:solidFill>
              </a:rPr>
              <a:t>экстремизма</a:t>
            </a:r>
            <a:endParaRPr lang="ru-RU" dirty="0"/>
          </a:p>
        </p:txBody>
      </p:sp>
      <p:sp>
        <p:nvSpPr>
          <p:cNvPr id="3" name="Объект 2"/>
          <p:cNvSpPr>
            <a:spLocks noGrp="1"/>
          </p:cNvSpPr>
          <p:nvPr>
            <p:ph idx="1"/>
          </p:nvPr>
        </p:nvSpPr>
        <p:spPr>
          <a:xfrm>
            <a:off x="179512" y="620688"/>
            <a:ext cx="5112568" cy="3240360"/>
          </a:xfrm>
        </p:spPr>
        <p:txBody>
          <a:bodyPr>
            <a:normAutofit/>
          </a:bodyPr>
          <a:lstStyle/>
          <a:p>
            <a:pPr marL="0" indent="0">
              <a:buNone/>
            </a:pPr>
            <a:r>
              <a:rPr lang="ru-RU" dirty="0" smtClean="0"/>
              <a:t>Всякая </a:t>
            </a:r>
            <a:r>
              <a:rPr lang="ru-RU" dirty="0"/>
              <a:t>религия, достигшая зрелой формы (мировой религии) содержит в себе, благодаря сочетанию консерватизма и гибкости потенциальную возможность </a:t>
            </a:r>
            <a:r>
              <a:rPr lang="ru-RU" b="1" dirty="0"/>
              <a:t>экстремистской модификации</a:t>
            </a:r>
            <a:r>
              <a:rPr lang="ru-RU" dirty="0"/>
              <a:t>. Эта возможность реализуется в ситуациях социальных кризисов, реформ, революций и катастроф, когда определенные социальные группы выталкиваются на обочину исторической жизни, превращаются в социально-исторических маргиналов.</a:t>
            </a:r>
          </a:p>
        </p:txBody>
      </p:sp>
      <p:sp>
        <p:nvSpPr>
          <p:cNvPr id="4" name="Прямоугольник 3"/>
          <p:cNvSpPr/>
          <p:nvPr/>
        </p:nvSpPr>
        <p:spPr>
          <a:xfrm>
            <a:off x="3491880" y="3717032"/>
            <a:ext cx="4824536" cy="2862322"/>
          </a:xfrm>
          <a:prstGeom prst="rect">
            <a:avLst/>
          </a:prstGeom>
        </p:spPr>
        <p:txBody>
          <a:bodyPr wrap="square">
            <a:spAutoFit/>
          </a:bodyPr>
          <a:lstStyle/>
          <a:p>
            <a:pPr indent="450215" algn="just"/>
            <a:r>
              <a:rPr lang="ru-RU" dirty="0" smtClean="0"/>
              <a:t>В незрелых </a:t>
            </a:r>
            <a:r>
              <a:rPr lang="ru-RU" dirty="0"/>
              <a:t>формах религии догматика гораздо сильнее, чем в развитых формах, наполнена конкретным социально-политическим и этническим содержанием. Поэтому их гибкость понижена, </a:t>
            </a:r>
            <a:r>
              <a:rPr lang="ru-RU" dirty="0" smtClean="0"/>
              <a:t>а консерватизм </a:t>
            </a:r>
            <a:r>
              <a:rPr lang="ru-RU" dirty="0"/>
              <a:t>повышен. И это является питательной средой для модификации этих форм религии в </a:t>
            </a:r>
            <a:r>
              <a:rPr lang="ru-RU" b="1" dirty="0"/>
              <a:t>экстремистскую форму </a:t>
            </a:r>
            <a:r>
              <a:rPr lang="ru-RU" dirty="0"/>
              <a:t>по мере исторического развития общества.</a:t>
            </a:r>
            <a:endParaRPr lang="ru-RU" dirty="0">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40" y="4268078"/>
            <a:ext cx="3349140" cy="176023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338" y="706901"/>
            <a:ext cx="4070352" cy="2603101"/>
          </a:xfrm>
          <a:prstGeom prst="rect">
            <a:avLst/>
          </a:prstGeom>
        </p:spPr>
      </p:pic>
    </p:spTree>
    <p:extLst>
      <p:ext uri="{BB962C8B-B14F-4D97-AF65-F5344CB8AC3E}">
        <p14:creationId xmlns:p14="http://schemas.microsoft.com/office/powerpoint/2010/main" val="129087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37171"/>
            <a:ext cx="9036496" cy="3861491"/>
          </a:xfrm>
        </p:spPr>
        <p:txBody>
          <a:bodyPr>
            <a:normAutofit/>
          </a:bodyPr>
          <a:lstStyle/>
          <a:p>
            <a:pPr marL="0" indent="0">
              <a:buNone/>
            </a:pPr>
            <a:r>
              <a:rPr lang="ru-RU" dirty="0"/>
              <a:t>Религиозно-политический экстремизм относится к нелегитимным формам политической борьбы. Религиозно-политический экстремизм – это религиозно мотивированная или религиозно-камуфлированная деятельность. Она всегда направлена на насильственное изменение существующего строя или насильственный захват власти. Такая деятельность осуществляется с помощью незаконных вооруженных формирований, она нарушает суверенитет и территориальную целостность государства, всегда ведет к возбуждению религиозной или национальной вражды и </a:t>
            </a:r>
            <a:r>
              <a:rPr lang="ru-RU" dirty="0" smtClean="0"/>
              <a:t>ненависти.</a:t>
            </a:r>
          </a:p>
          <a:p>
            <a:pPr marL="0" indent="0">
              <a:buNone/>
            </a:pPr>
            <a:r>
              <a:rPr lang="ru-RU" dirty="0" smtClean="0"/>
              <a:t>Религиозно-политический </a:t>
            </a:r>
            <a:r>
              <a:rPr lang="ru-RU" dirty="0"/>
              <a:t>экстремизм как сложное, комплексное социальное явление, существует в трех взаимосвязанных формах: 1) как состояние сознания (общественного и индивидуального); 2) как идеология (религиозная доктрина); 3) как совокупность действий по реализации религиозной доктрины</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033" y="4013490"/>
            <a:ext cx="4742272" cy="2667528"/>
          </a:xfrm>
          <a:prstGeom prst="rect">
            <a:avLst/>
          </a:prstGeom>
        </p:spPr>
      </p:pic>
      <p:sp>
        <p:nvSpPr>
          <p:cNvPr id="5" name="Прямоугольник 4"/>
          <p:cNvSpPr/>
          <p:nvPr/>
        </p:nvSpPr>
        <p:spPr>
          <a:xfrm>
            <a:off x="154959" y="3803868"/>
            <a:ext cx="4125074" cy="2862322"/>
          </a:xfrm>
          <a:prstGeom prst="rect">
            <a:avLst/>
          </a:prstGeom>
        </p:spPr>
        <p:txBody>
          <a:bodyPr wrap="square">
            <a:spAutoFit/>
          </a:bodyPr>
          <a:lstStyle/>
          <a:p>
            <a:r>
              <a:rPr lang="ru-RU" dirty="0"/>
              <a:t>Целью религиозно-политического экстремизма является коренное реформирование существующей политической системы в целом или какого-либо ее значимого компонента.</a:t>
            </a:r>
          </a:p>
          <a:p>
            <a:r>
              <a:rPr lang="ru-RU" dirty="0"/>
              <a:t>Религиозно-политический экстремизм является довольно распространенной формой экстремизма в современном мире.</a:t>
            </a:r>
          </a:p>
        </p:txBody>
      </p:sp>
    </p:spTree>
    <p:extLst>
      <p:ext uri="{BB962C8B-B14F-4D97-AF65-F5344CB8AC3E}">
        <p14:creationId xmlns:p14="http://schemas.microsoft.com/office/powerpoint/2010/main" val="223050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4355976" cy="3717031"/>
          </a:xfrm>
        </p:spPr>
        <p:txBody>
          <a:bodyPr>
            <a:normAutofit/>
          </a:bodyPr>
          <a:lstStyle/>
          <a:p>
            <a:pPr marL="0" indent="0">
              <a:buNone/>
            </a:pPr>
            <a:r>
              <a:rPr lang="ru-RU" b="1" dirty="0" smtClean="0">
                <a:solidFill>
                  <a:srgbClr val="FF33CC"/>
                </a:solidFill>
              </a:rPr>
              <a:t>1. Религиозный фанатизм </a:t>
            </a:r>
            <a:r>
              <a:rPr lang="ru-RU" dirty="0" smtClean="0"/>
              <a:t>– это крайняя степень увлечения религиозной деятельностью с созданием из нее культа, поклонением и растворением в группе единомышленников. </a:t>
            </a:r>
          </a:p>
          <a:p>
            <a:pPr marL="0" indent="0">
              <a:buNone/>
            </a:pPr>
            <a:r>
              <a:rPr lang="ru-RU" sz="1600" i="1" dirty="0" smtClean="0"/>
              <a:t>Кроме религиозного, существуют другие распространенные варианты фанатизма — политический (партийный), спортивный, музыкальный и т.д.</a:t>
            </a:r>
            <a:endParaRPr lang="ru-RU" sz="1600" i="1" dirty="0"/>
          </a:p>
        </p:txBody>
      </p:sp>
      <p:pic>
        <p:nvPicPr>
          <p:cNvPr id="18434" name="Picture 2" descr="https://thenypost.files.wordpress.com/2013/12/brotherhood.jpg?quality=90&amp;amp;strip=all&amp;amp;w=1200"/>
          <p:cNvPicPr>
            <a:picLocks noChangeAspect="1" noChangeArrowheads="1"/>
          </p:cNvPicPr>
          <p:nvPr/>
        </p:nvPicPr>
        <p:blipFill>
          <a:blip r:embed="rId2" cstate="print"/>
          <a:srcRect/>
          <a:stretch>
            <a:fillRect/>
          </a:stretch>
        </p:blipFill>
        <p:spPr bwMode="auto">
          <a:xfrm>
            <a:off x="4211960" y="548680"/>
            <a:ext cx="3739342" cy="2492895"/>
          </a:xfrm>
          <a:prstGeom prst="rect">
            <a:avLst/>
          </a:prstGeom>
          <a:noFill/>
        </p:spPr>
      </p:pic>
      <p:sp>
        <p:nvSpPr>
          <p:cNvPr id="4" name="Прямоугольник 3"/>
          <p:cNvSpPr/>
          <p:nvPr/>
        </p:nvSpPr>
        <p:spPr>
          <a:xfrm>
            <a:off x="13752" y="3645024"/>
            <a:ext cx="3694152" cy="2862322"/>
          </a:xfrm>
          <a:prstGeom prst="rect">
            <a:avLst/>
          </a:prstGeom>
        </p:spPr>
        <p:txBody>
          <a:bodyPr wrap="square">
            <a:spAutoFit/>
          </a:bodyPr>
          <a:lstStyle/>
          <a:p>
            <a:pPr indent="450215"/>
            <a:r>
              <a:rPr lang="ru-RU" dirty="0"/>
              <a:t>Экстатические пляски сектантов во главе с лидером приводят их в состояние </a:t>
            </a:r>
            <a:r>
              <a:rPr lang="ru-RU" dirty="0" err="1"/>
              <a:t>деиндивидуализации</a:t>
            </a:r>
            <a:r>
              <a:rPr lang="ru-RU" dirty="0"/>
              <a:t>, растормаживания инстинктов и психофизического возбуждения, аналогичное опьянению </a:t>
            </a:r>
            <a:r>
              <a:rPr lang="ru-RU" dirty="0" err="1"/>
              <a:t>психостимуляторами</a:t>
            </a:r>
            <a:r>
              <a:rPr lang="ru-RU" dirty="0"/>
              <a:t>, вплоть до появления галлюцинаций. </a:t>
            </a:r>
            <a:endParaRPr lang="ru-RU" dirty="0">
              <a:effectLst/>
            </a:endParaRPr>
          </a:p>
        </p:txBody>
      </p:sp>
      <p:pic>
        <p:nvPicPr>
          <p:cNvPr id="6" name="Picture 2" descr="https://forum.na-svyazi.ru/uploads/659/post-34659-1244659513.jpg"/>
          <p:cNvPicPr>
            <a:picLocks noChangeAspect="1" noChangeArrowheads="1"/>
          </p:cNvPicPr>
          <p:nvPr/>
        </p:nvPicPr>
        <p:blipFill>
          <a:blip r:embed="rId3" cstate="print"/>
          <a:srcRect/>
          <a:stretch>
            <a:fillRect/>
          </a:stretch>
        </p:blipFill>
        <p:spPr bwMode="auto">
          <a:xfrm>
            <a:off x="3815449" y="3789040"/>
            <a:ext cx="4621493" cy="30689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07504" y="116633"/>
            <a:ext cx="8208912" cy="1656184"/>
          </a:xfrm>
        </p:spPr>
        <p:txBody>
          <a:bodyPr>
            <a:normAutofit lnSpcReduction="10000"/>
          </a:bodyPr>
          <a:lstStyle/>
          <a:p>
            <a:pPr marL="0" indent="0">
              <a:buNone/>
            </a:pPr>
            <a:r>
              <a:rPr lang="ru-RU" dirty="0"/>
              <a:t>Экстремистская религиозно-политическая идеология отличается от нормальной, не радикальной ее формы не содержанием религиозной догматики и не обрядностью, а специфическими акцентами религиозного сознания, которые актуализируют лишь некоторые стороны религиозной идеологии, переводя на задний план другие ее стороны.</a:t>
            </a:r>
          </a:p>
          <a:p>
            <a:endParaRPr lang="ru-RU" dirty="0"/>
          </a:p>
        </p:txBody>
      </p:sp>
      <p:sp>
        <p:nvSpPr>
          <p:cNvPr id="5" name="Прямоугольник 4"/>
          <p:cNvSpPr/>
          <p:nvPr/>
        </p:nvSpPr>
        <p:spPr>
          <a:xfrm>
            <a:off x="107504" y="1658475"/>
            <a:ext cx="4824536" cy="4801314"/>
          </a:xfrm>
          <a:prstGeom prst="rect">
            <a:avLst/>
          </a:prstGeom>
        </p:spPr>
        <p:txBody>
          <a:bodyPr wrap="square">
            <a:spAutoFit/>
          </a:bodyPr>
          <a:lstStyle/>
          <a:p>
            <a:pPr indent="450215"/>
            <a:r>
              <a:rPr lang="ru-RU" dirty="0"/>
              <a:t>К числу таких акцентов, характерных для экстремистской формы религиозно-политической идеологии относятся, по нашему мнению, пять моментов: </a:t>
            </a:r>
            <a:endParaRPr lang="ru-RU" dirty="0" smtClean="0"/>
          </a:p>
          <a:p>
            <a:pPr marL="342900" indent="-342900">
              <a:buAutoNum type="arabicParenR"/>
            </a:pPr>
            <a:r>
              <a:rPr lang="ru-RU" dirty="0" smtClean="0"/>
              <a:t>акцентуация </a:t>
            </a:r>
            <a:r>
              <a:rPr lang="ru-RU" dirty="0"/>
              <a:t>отношений с иноверцами и еретиками, актуализация религиозной нетерпимости; </a:t>
            </a:r>
          </a:p>
          <a:p>
            <a:r>
              <a:rPr lang="ru-RU" dirty="0" smtClean="0"/>
              <a:t>2</a:t>
            </a:r>
            <a:r>
              <a:rPr lang="ru-RU" dirty="0"/>
              <a:t>) формирование образа врага истинной веры; </a:t>
            </a:r>
          </a:p>
          <a:p>
            <a:r>
              <a:rPr lang="ru-RU" dirty="0" smtClean="0"/>
              <a:t>3</a:t>
            </a:r>
            <a:r>
              <a:rPr lang="ru-RU" dirty="0"/>
              <a:t>) религиозная санкция агрессии против врагов истинной веры; </a:t>
            </a:r>
            <a:endParaRPr lang="ru-RU" dirty="0" smtClean="0"/>
          </a:p>
          <a:p>
            <a:r>
              <a:rPr lang="ru-RU" dirty="0" smtClean="0"/>
              <a:t>4</a:t>
            </a:r>
            <a:r>
              <a:rPr lang="ru-RU" dirty="0"/>
              <a:t>) акцентуация социального содержания религии в форме религиозного идеала праведной жизни и праведного общества; </a:t>
            </a:r>
            <a:endParaRPr lang="ru-RU" dirty="0" smtClean="0"/>
          </a:p>
          <a:p>
            <a:r>
              <a:rPr lang="ru-RU" dirty="0" smtClean="0"/>
              <a:t>5</a:t>
            </a:r>
            <a:r>
              <a:rPr lang="ru-RU" dirty="0"/>
              <a:t>) дихотомическая прямолинейная поляризация мира.</a:t>
            </a:r>
            <a:endParaRPr lang="ru-RU" dirty="0">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628799"/>
            <a:ext cx="4139952" cy="4524315"/>
          </a:xfrm>
          <a:prstGeom prst="rect">
            <a:avLst/>
          </a:prstGeom>
        </p:spPr>
      </p:pic>
    </p:spTree>
    <p:extLst>
      <p:ext uri="{BB962C8B-B14F-4D97-AF65-F5344CB8AC3E}">
        <p14:creationId xmlns:p14="http://schemas.microsoft.com/office/powerpoint/2010/main" val="275138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388" y="260350"/>
            <a:ext cx="8521700" cy="5400898"/>
          </a:xfrm>
        </p:spPr>
        <p:txBody>
          <a:bodyPr>
            <a:normAutofit lnSpcReduction="10000"/>
          </a:bodyPr>
          <a:lstStyle/>
          <a:p>
            <a:pPr marL="0" indent="0">
              <a:buNone/>
            </a:pPr>
            <a:r>
              <a:rPr lang="ru-RU" dirty="0"/>
              <a:t>Первой важнейшей характеристикой религиозно-политического экстремизма как психического склада личности является специфическая </a:t>
            </a:r>
            <a:r>
              <a:rPr lang="ru-RU" b="1" i="1" dirty="0"/>
              <a:t>направленность </a:t>
            </a:r>
            <a:r>
              <a:rPr lang="ru-RU" b="1" i="1" dirty="0" smtClean="0"/>
              <a:t>личности. </a:t>
            </a:r>
            <a:r>
              <a:rPr lang="ru-RU" dirty="0"/>
              <a:t>В психологии направленность личности определяется как «совокупность устойчивых мотивов, ориентирующих деятельность личности и относительно независимых от наличных ситуаций». В структуре направленности выделяют три элемента: </a:t>
            </a:r>
            <a:r>
              <a:rPr lang="ru-RU" i="1" dirty="0"/>
              <a:t>убеждения, интересы и </a:t>
            </a:r>
            <a:r>
              <a:rPr lang="ru-RU" i="1" dirty="0" smtClean="0"/>
              <a:t>установки</a:t>
            </a:r>
            <a:r>
              <a:rPr lang="ru-RU" dirty="0" smtClean="0"/>
              <a:t>.</a:t>
            </a:r>
          </a:p>
          <a:p>
            <a:pPr marL="0" indent="0">
              <a:buNone/>
            </a:pPr>
            <a:r>
              <a:rPr lang="ru-RU" b="1" i="1" dirty="0" smtClean="0"/>
              <a:t>В </a:t>
            </a:r>
            <a:r>
              <a:rPr lang="ru-RU" b="1" i="1" dirty="0"/>
              <a:t>структуре идеологии можно выделить две части:</a:t>
            </a:r>
            <a:endParaRPr lang="ru-RU" dirty="0"/>
          </a:p>
          <a:p>
            <a:r>
              <a:rPr lang="ru-RU" dirty="0" smtClean="0"/>
              <a:t>позитивную</a:t>
            </a:r>
            <a:r>
              <a:rPr lang="ru-RU" dirty="0"/>
              <a:t>, определяющую нормативное (т. е. соответствующее потребностям и интересам данной личности, социальной группы), идеальное представление об обществе и своем месте в нем;</a:t>
            </a:r>
          </a:p>
          <a:p>
            <a:r>
              <a:rPr lang="ru-RU" dirty="0" smtClean="0"/>
              <a:t>критическую</a:t>
            </a:r>
            <a:r>
              <a:rPr lang="ru-RU" dirty="0"/>
              <a:t>, оценивающую существующую социальную реальность и место в ней личности (как представителя определенной социальной группы) с точки зрения своих интересов и социальных идеалов. Идеология помимо общих представлений об идеальной социальной реальности и оценок наличной социальной реальности содержит в себе и определенную программу деятельности, кодекс поведения индивида в обществе.</a:t>
            </a:r>
          </a:p>
          <a:p>
            <a:pPr marL="0" indent="0">
              <a:buNone/>
            </a:pPr>
            <a:endParaRPr lang="ru-RU" dirty="0"/>
          </a:p>
        </p:txBody>
      </p:sp>
    </p:spTree>
    <p:extLst>
      <p:ext uri="{BB962C8B-B14F-4D97-AF65-F5344CB8AC3E}">
        <p14:creationId xmlns:p14="http://schemas.microsoft.com/office/powerpoint/2010/main" val="350352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9"/>
            <a:ext cx="8136904" cy="2232247"/>
          </a:xfrm>
        </p:spPr>
        <p:txBody>
          <a:bodyPr/>
          <a:lstStyle/>
          <a:p>
            <a:pPr marL="0" indent="0">
              <a:buNone/>
            </a:pPr>
            <a:r>
              <a:rPr lang="ru-RU" dirty="0"/>
              <a:t>Без наличия религиозной идеологии и без превращения ее в личные убеждения верующего религиозного экстремизма не может быть. </a:t>
            </a:r>
            <a:endParaRPr lang="ru-RU" dirty="0" smtClean="0"/>
          </a:p>
          <a:p>
            <a:pPr marL="0" indent="0">
              <a:buNone/>
            </a:pPr>
            <a:r>
              <a:rPr lang="ru-RU" dirty="0"/>
              <a:t>В религиозной идеологии экстремизму способствует сам принцип нетерпимости к иным верам, принцип религиозного догматизма и т. п. В экстремистскую идеологию чаще всего в истории превращались идеологические концепции нетрадиционных религиозных сект и движений. </a:t>
            </a:r>
            <a:endParaRPr lang="ru-RU" dirty="0" smtClean="0"/>
          </a:p>
          <a:p>
            <a:pPr marL="0" indent="0">
              <a:buNone/>
            </a:pPr>
            <a:endParaRPr lang="ru-RU" dirty="0"/>
          </a:p>
        </p:txBody>
      </p:sp>
      <p:sp>
        <p:nvSpPr>
          <p:cNvPr id="4" name="Прямоугольник 3"/>
          <p:cNvSpPr/>
          <p:nvPr/>
        </p:nvSpPr>
        <p:spPr>
          <a:xfrm>
            <a:off x="107504" y="5020799"/>
            <a:ext cx="8969022" cy="1754326"/>
          </a:xfrm>
          <a:prstGeom prst="rect">
            <a:avLst/>
          </a:prstGeom>
        </p:spPr>
        <p:txBody>
          <a:bodyPr wrap="square">
            <a:spAutoFit/>
          </a:bodyPr>
          <a:lstStyle/>
          <a:p>
            <a:r>
              <a:rPr lang="ru-RU" dirty="0"/>
              <a:t>Убежденность религиозного экстремиста складывается на почве мистического откровения или интуиции, заменяющей рациональное познание реальности и логическое рассуждение, то есть на почве различного рода отклонений от нормальной логики рассуждения и познания реальности.</a:t>
            </a:r>
          </a:p>
          <a:p>
            <a:r>
              <a:rPr lang="ru-RU" dirty="0"/>
              <a:t>Для экстремистского способа мышления характерно нарушение основных законов формальной логики.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060848"/>
            <a:ext cx="5086057" cy="2849775"/>
          </a:xfrm>
          <a:prstGeom prst="rect">
            <a:avLst/>
          </a:prstGeom>
        </p:spPr>
      </p:pic>
    </p:spTree>
    <p:extLst>
      <p:ext uri="{BB962C8B-B14F-4D97-AF65-F5344CB8AC3E}">
        <p14:creationId xmlns:p14="http://schemas.microsoft.com/office/powerpoint/2010/main" val="201400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6336703"/>
          </a:xfrm>
        </p:spPr>
        <p:txBody>
          <a:bodyPr>
            <a:normAutofit lnSpcReduction="10000"/>
          </a:bodyPr>
          <a:lstStyle/>
          <a:p>
            <a:pPr marL="0" indent="0">
              <a:buNone/>
            </a:pPr>
            <a:r>
              <a:rPr lang="ru-RU" dirty="0"/>
              <a:t>Для религиозного экстремиста ни гибкости, ни широты, ни глубины мировоззренческого познания нет. Он реализует свои идеалы без учета исторической реальной ситуации и часто даже вопреки ей</a:t>
            </a:r>
            <a:r>
              <a:rPr lang="ru-RU" dirty="0" smtClean="0"/>
              <a:t>.</a:t>
            </a:r>
          </a:p>
          <a:p>
            <a:pPr marL="0" indent="0">
              <a:buNone/>
            </a:pPr>
            <a:r>
              <a:rPr lang="ru-RU" dirty="0"/>
              <a:t>Экстремистская направленность, выражающаяся в принятии </a:t>
            </a:r>
            <a:r>
              <a:rPr lang="ru-RU" dirty="0" smtClean="0"/>
              <a:t>верующим экстремистской </a:t>
            </a:r>
            <a:r>
              <a:rPr lang="ru-RU" dirty="0"/>
              <a:t>идеологии и перестройке всей мотивационно-поведенческой сферы в соответствии с этой экстремистской религиозной идеологией, является основной характеристикой содержания религиозного экстремизма как психического склада верующего. </a:t>
            </a:r>
            <a:endParaRPr lang="ru-RU" dirty="0" smtClean="0"/>
          </a:p>
          <a:p>
            <a:pPr marL="0" indent="0">
              <a:buNone/>
            </a:pPr>
            <a:r>
              <a:rPr lang="ru-RU" dirty="0"/>
              <a:t>Для экстремиста его убеждения являются незыблемой истиной, а противостоящий им мир исходно является ложью, для него характерно рассогласование между действительными мотивами преобразования мира в соответствии с экстремистскими религиозно-политическими идеалами и деструктивной внешней целесообразностью поведения, потому экстремист принципиально не может находиться в ситуации кризиса. </a:t>
            </a:r>
            <a:endParaRPr lang="ru-RU" dirty="0" smtClean="0"/>
          </a:p>
          <a:p>
            <a:pPr marL="0" indent="0">
              <a:buNone/>
            </a:pPr>
            <a:r>
              <a:rPr lang="ru-RU" dirty="0"/>
              <a:t>Для экстремиста все его действия являются успешными, независимо </a:t>
            </a:r>
            <a:r>
              <a:rPr lang="ru-RU" dirty="0" smtClean="0"/>
              <a:t>от того</a:t>
            </a:r>
            <a:r>
              <a:rPr lang="ru-RU" dirty="0"/>
              <a:t>, реализовал ли он свою цель или нет, поскольку главное для него не достижение цели, а экстремистская </a:t>
            </a:r>
            <a:r>
              <a:rPr lang="ru-RU" dirty="0" err="1"/>
              <a:t>мотивированность</a:t>
            </a:r>
            <a:r>
              <a:rPr lang="ru-RU" dirty="0"/>
              <a:t> этой цели и всего поведения. </a:t>
            </a:r>
            <a:endParaRPr lang="ru-RU" dirty="0" smtClean="0"/>
          </a:p>
          <a:p>
            <a:pPr marL="0" indent="0">
              <a:buNone/>
            </a:pPr>
            <a:r>
              <a:rPr lang="ru-RU" dirty="0"/>
              <a:t>Рассматривая специфику экстремистского эмоционального религиозного переживания, мы можем говорить о том, что оно порождается ситуацией фрустрации или конфликта</a:t>
            </a:r>
            <a:endParaRPr lang="ru-RU" dirty="0" smtClean="0"/>
          </a:p>
          <a:p>
            <a:endParaRPr lang="ru-RU" dirty="0"/>
          </a:p>
        </p:txBody>
      </p:sp>
    </p:spTree>
    <p:extLst>
      <p:ext uri="{BB962C8B-B14F-4D97-AF65-F5344CB8AC3E}">
        <p14:creationId xmlns:p14="http://schemas.microsoft.com/office/powerpoint/2010/main" val="186234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730770"/>
            <a:ext cx="4690844" cy="3127230"/>
          </a:xfrm>
          <a:prstGeom prst="rect">
            <a:avLst/>
          </a:prstGeom>
        </p:spPr>
      </p:pic>
      <p:sp>
        <p:nvSpPr>
          <p:cNvPr id="3" name="Объект 2"/>
          <p:cNvSpPr>
            <a:spLocks noGrp="1"/>
          </p:cNvSpPr>
          <p:nvPr>
            <p:ph idx="1"/>
          </p:nvPr>
        </p:nvSpPr>
        <p:spPr>
          <a:xfrm>
            <a:off x="107504" y="116633"/>
            <a:ext cx="8856984" cy="5400599"/>
          </a:xfrm>
        </p:spPr>
        <p:txBody>
          <a:bodyPr>
            <a:normAutofit lnSpcReduction="10000"/>
          </a:bodyPr>
          <a:lstStyle/>
          <a:p>
            <a:pPr marL="0" indent="0">
              <a:buNone/>
            </a:pPr>
            <a:r>
              <a:rPr lang="ru-RU" dirty="0"/>
              <a:t>Если внутренний мир экстремиста прост и непротиворечив, то </a:t>
            </a:r>
            <a:r>
              <a:rPr lang="ru-RU" dirty="0" smtClean="0"/>
              <a:t>внешний мир </a:t>
            </a:r>
            <a:r>
              <a:rPr lang="ru-RU" dirty="0"/>
              <a:t>для него оказывается сложной преградой, поскольку экстремист осознает несоответствие этого внешнего мира своим идеалам. Именно столкновение простого внутреннего мира и сложного внешнего мира определяет </a:t>
            </a:r>
            <a:r>
              <a:rPr lang="ru-RU" dirty="0" smtClean="0"/>
              <a:t>специфику </a:t>
            </a:r>
            <a:r>
              <a:rPr lang="ru-RU" dirty="0"/>
              <a:t>жизненного переживания экстремиста. </a:t>
            </a:r>
            <a:endParaRPr lang="ru-RU" dirty="0" smtClean="0"/>
          </a:p>
          <a:p>
            <a:pPr marL="0" indent="0">
              <a:buNone/>
            </a:pPr>
            <a:r>
              <a:rPr lang="ru-RU" dirty="0"/>
              <a:t>Оценивая напряженную жизнедеятельность экстремиста объективно, мы видим, что ему никогда не удается реально осуществить свои реформаторские цели и таким образом позитивно реализовать свою базовую потребность. Но экстремисту, как и любому человеку, нужно осознавать, что его цели реализованы, что его деятельность успешна. Психологически пережить факт неосуществимости экстремистских иллюзий верующему помогают два компенсаторных механизма нашей психики:</a:t>
            </a:r>
          </a:p>
          <a:p>
            <a:r>
              <a:rPr lang="ru-RU" dirty="0" smtClean="0"/>
              <a:t>перенесение </a:t>
            </a:r>
            <a:r>
              <a:rPr lang="ru-RU" dirty="0"/>
              <a:t>полной реализации потребностей и целей в будущее (</a:t>
            </a:r>
            <a:r>
              <a:rPr lang="ru-RU" dirty="0" smtClean="0"/>
              <a:t>причем </a:t>
            </a:r>
            <a:r>
              <a:rPr lang="ru-RU" dirty="0"/>
              <a:t>религиозный экстремист видит это будущее даже за пределами своей физической жизни);</a:t>
            </a:r>
          </a:p>
          <a:p>
            <a:r>
              <a:rPr lang="ru-RU" dirty="0" smtClean="0"/>
              <a:t>суррогатная </a:t>
            </a:r>
            <a:r>
              <a:rPr lang="ru-RU" dirty="0"/>
              <a:t>компенсация, замещение адекватной исходному идеалу формы реализации экстремистской направленности и идеологии формой, в которой эта направленность реализована в извращенном или искаженном виде.</a:t>
            </a:r>
          </a:p>
          <a:p>
            <a:pPr marL="0" indent="0">
              <a:buNone/>
            </a:pPr>
            <a:endParaRPr lang="ru-RU" dirty="0"/>
          </a:p>
        </p:txBody>
      </p:sp>
    </p:spTree>
    <p:extLst>
      <p:ext uri="{BB962C8B-B14F-4D97-AF65-F5344CB8AC3E}">
        <p14:creationId xmlns:p14="http://schemas.microsoft.com/office/powerpoint/2010/main" val="79997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9036496" cy="1675032"/>
          </a:xfrm>
        </p:spPr>
        <p:txBody>
          <a:bodyPr>
            <a:normAutofit fontScale="92500" lnSpcReduction="10000"/>
          </a:bodyPr>
          <a:lstStyle/>
          <a:p>
            <a:pPr marL="0" indent="0" algn="ctr">
              <a:buNone/>
            </a:pPr>
            <a:r>
              <a:rPr lang="ru-RU" b="1" dirty="0">
                <a:solidFill>
                  <a:srgbClr val="FF33CC"/>
                </a:solidFill>
              </a:rPr>
              <a:t>5. Ксенофобия и преступления </a:t>
            </a:r>
            <a:r>
              <a:rPr lang="ru-RU" b="1" dirty="0" smtClean="0">
                <a:solidFill>
                  <a:srgbClr val="FF33CC"/>
                </a:solidFill>
              </a:rPr>
              <a:t>ненависти</a:t>
            </a:r>
            <a:endParaRPr lang="en-US" b="1" dirty="0" smtClean="0">
              <a:solidFill>
                <a:srgbClr val="FF33CC"/>
              </a:solidFill>
            </a:endParaRPr>
          </a:p>
          <a:p>
            <a:pPr marL="0" indent="0" algn="just">
              <a:buNone/>
            </a:pPr>
            <a:r>
              <a:rPr lang="ru-RU" b="1" dirty="0" smtClean="0">
                <a:solidFill>
                  <a:srgbClr val="FF33CC"/>
                </a:solidFill>
              </a:rPr>
              <a:t>Ксенофобия </a:t>
            </a:r>
            <a:r>
              <a:rPr lang="ru-RU" b="1" dirty="0">
                <a:solidFill>
                  <a:srgbClr val="FF33CC"/>
                </a:solidFill>
              </a:rPr>
              <a:t>(греч. </a:t>
            </a:r>
            <a:r>
              <a:rPr lang="ru-RU" b="1" i="1" dirty="0" err="1">
                <a:solidFill>
                  <a:srgbClr val="FF33CC"/>
                </a:solidFill>
              </a:rPr>
              <a:t>xenos</a:t>
            </a:r>
            <a:r>
              <a:rPr lang="ru-RU" b="1" dirty="0">
                <a:solidFill>
                  <a:srgbClr val="FF33CC"/>
                </a:solidFill>
              </a:rPr>
              <a:t> – чужой и </a:t>
            </a:r>
            <a:r>
              <a:rPr lang="ru-RU" b="1" i="1" dirty="0" err="1">
                <a:solidFill>
                  <a:srgbClr val="FF33CC"/>
                </a:solidFill>
              </a:rPr>
              <a:t>phobos</a:t>
            </a:r>
            <a:r>
              <a:rPr lang="ru-RU" b="1" dirty="0">
                <a:solidFill>
                  <a:srgbClr val="FF33CC"/>
                </a:solidFill>
              </a:rPr>
              <a:t> – страх, боязнь) </a:t>
            </a:r>
            <a:r>
              <a:rPr lang="ru-RU" dirty="0"/>
              <a:t>– это страх, опасение перед чужим, не своим, а страх порождает неприятие, враждебное отношение, ненависть. Вообще подозрительность и нелюбовь к чужим, не своим, нередко переходящие в открытую вражду, зародились с первых шагов человечества. </a:t>
            </a:r>
            <a:endParaRPr lang="en-US" dirty="0" smtClean="0"/>
          </a:p>
          <a:p>
            <a:pPr marL="0" indent="0" algn="just">
              <a:buNone/>
            </a:pPr>
            <a:endParaRPr lang="ru-RU" dirty="0">
              <a:solidFill>
                <a:srgbClr val="FF33CC"/>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12" y="4264288"/>
            <a:ext cx="3888432" cy="259026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007688"/>
            <a:ext cx="3231242" cy="4846863"/>
          </a:xfrm>
          <a:prstGeom prst="rect">
            <a:avLst/>
          </a:prstGeom>
        </p:spPr>
      </p:pic>
      <p:sp>
        <p:nvSpPr>
          <p:cNvPr id="6" name="Прямоугольник 5"/>
          <p:cNvSpPr/>
          <p:nvPr/>
        </p:nvSpPr>
        <p:spPr>
          <a:xfrm>
            <a:off x="431540" y="1955964"/>
            <a:ext cx="5184576" cy="2308324"/>
          </a:xfrm>
          <a:prstGeom prst="rect">
            <a:avLst/>
          </a:prstGeom>
        </p:spPr>
        <p:txBody>
          <a:bodyPr wrap="square">
            <a:spAutoFit/>
          </a:bodyPr>
          <a:lstStyle/>
          <a:p>
            <a:pPr indent="450215" algn="just"/>
            <a:r>
              <a:rPr lang="ru-RU" sz="1600" dirty="0">
                <a:latin typeface="Times New Roman" panose="02020603050405020304" pitchFamily="18" charset="0"/>
              </a:rPr>
              <a:t>Объективно нетерпимость, ксенофобия, злоба, зависть и как следствие – преступления ненависти (</a:t>
            </a:r>
            <a:r>
              <a:rPr lang="ru-RU" sz="1600" i="1" dirty="0" err="1">
                <a:latin typeface="Times New Roman" panose="02020603050405020304" pitchFamily="18" charset="0"/>
              </a:rPr>
              <a:t>hatecrimes</a:t>
            </a:r>
            <a:r>
              <a:rPr lang="ru-RU" sz="1600" dirty="0">
                <a:latin typeface="Times New Roman" panose="02020603050405020304" pitchFamily="18" charset="0"/>
              </a:rPr>
              <a:t>), совершаемые по мотивам расовой, этнической, религиозной ненависти или вражды, а также гомофобии, есть закономерный, необходимый и неизбежный результат непомерного разрыва уровня и образа жизни сверхбогатого меньшинства (включенные, </a:t>
            </a:r>
            <a:r>
              <a:rPr lang="ru-RU" sz="1600" i="1" dirty="0" err="1">
                <a:latin typeface="Times New Roman" panose="02020603050405020304" pitchFamily="18" charset="0"/>
              </a:rPr>
              <a:t>included</a:t>
            </a:r>
            <a:r>
              <a:rPr lang="ru-RU" sz="1600" dirty="0">
                <a:latin typeface="Times New Roman" panose="02020603050405020304" pitchFamily="18" charset="0"/>
              </a:rPr>
              <a:t> ) и нищего и полунищего большинства населения (исключенные, </a:t>
            </a:r>
            <a:r>
              <a:rPr lang="ru-RU" sz="1600" i="1" dirty="0" err="1">
                <a:latin typeface="Times New Roman" panose="02020603050405020304" pitchFamily="18" charset="0"/>
              </a:rPr>
              <a:t>excluded</a:t>
            </a:r>
            <a:r>
              <a:rPr lang="ru-RU" sz="1600" dirty="0">
                <a:latin typeface="Times New Roman" panose="02020603050405020304" pitchFamily="18" charset="0"/>
              </a:rPr>
              <a:t> ).</a:t>
            </a:r>
            <a:endParaRPr lang="ru-RU" sz="1600" dirty="0">
              <a:effectLst/>
            </a:endParaRPr>
          </a:p>
        </p:txBody>
      </p:sp>
    </p:spTree>
    <p:extLst>
      <p:ext uri="{BB962C8B-B14F-4D97-AF65-F5344CB8AC3E}">
        <p14:creationId xmlns:p14="http://schemas.microsoft.com/office/powerpoint/2010/main" val="410395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388" y="116633"/>
            <a:ext cx="4536628" cy="2736303"/>
          </a:xfrm>
        </p:spPr>
        <p:txBody>
          <a:bodyPr>
            <a:normAutofit/>
          </a:bodyPr>
          <a:lstStyle/>
          <a:p>
            <a:pPr marL="0" indent="0">
              <a:buNone/>
            </a:pPr>
            <a:r>
              <a:rPr lang="ru-RU" dirty="0"/>
              <a:t>К этому следует добавить такой бесспорный объективный фактор как приток иммигрантов, которым не так просто адаптироваться в новой среде, а среда не хочет адаптироваться к приезжим. Возникает взаимное недоверие и часто неприязнь. Среди коренного населения начинают циркулировать идеи повышенной «криминальности» приезжих. </a:t>
            </a:r>
          </a:p>
        </p:txBody>
      </p:sp>
      <p:sp>
        <p:nvSpPr>
          <p:cNvPr id="5" name="Прямоугольник 4"/>
          <p:cNvSpPr/>
          <p:nvPr/>
        </p:nvSpPr>
        <p:spPr>
          <a:xfrm>
            <a:off x="0" y="3501008"/>
            <a:ext cx="9144000" cy="2862322"/>
          </a:xfrm>
          <a:prstGeom prst="rect">
            <a:avLst/>
          </a:prstGeom>
        </p:spPr>
        <p:txBody>
          <a:bodyPr wrap="square">
            <a:spAutoFit/>
          </a:bodyPr>
          <a:lstStyle/>
          <a:p>
            <a:pPr indent="450215" algn="just"/>
            <a:r>
              <a:rPr lang="ru-RU" dirty="0"/>
              <a:t>Ксенофобия, национализм, фашизм выполняют в современной России минимум </a:t>
            </a:r>
            <a:r>
              <a:rPr lang="ru-RU" b="1" i="1" dirty="0"/>
              <a:t>три функции.</a:t>
            </a:r>
          </a:p>
          <a:p>
            <a:pPr indent="450215" algn="just"/>
            <a:r>
              <a:rPr lang="ru-RU" dirty="0"/>
              <a:t>Во‑первых, служат «страшилкой» для населения перед грядущими выборами: или мы (ВВП, преемник), или – фашисты.</a:t>
            </a:r>
          </a:p>
          <a:p>
            <a:pPr indent="450215" algn="just"/>
            <a:r>
              <a:rPr lang="ru-RU" dirty="0"/>
              <a:t>Во‑вторых, «инородцы» – превосходный козел отпущения для бездарной власти, не способной решить ни одну из социальных проблем (бедность, жилье, армия, образование, медицина, наука и т. п.).</a:t>
            </a:r>
          </a:p>
          <a:p>
            <a:pPr indent="450215" algn="just"/>
            <a:r>
              <a:rPr lang="ru-RU" dirty="0"/>
              <a:t>В‑третьих, фашисты, скинхеды – социальная база, резерв главного командования в борьбе с предполагаемой оранжевой революцией, до смерти напугавшей власть. Да и сегодня их можно использовать против несогласных</a:t>
            </a:r>
            <a:r>
              <a:rPr lang="ru-RU" dirty="0" smtClean="0"/>
              <a:t>.</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9815"/>
            <a:ext cx="4572000" cy="3199185"/>
          </a:xfrm>
          <a:prstGeom prst="rect">
            <a:avLst/>
          </a:prstGeom>
        </p:spPr>
      </p:pic>
    </p:spTree>
    <p:extLst>
      <p:ext uri="{BB962C8B-B14F-4D97-AF65-F5344CB8AC3E}">
        <p14:creationId xmlns:p14="http://schemas.microsoft.com/office/powerpoint/2010/main" val="364743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472" y="4218419"/>
            <a:ext cx="3102628" cy="2090901"/>
          </a:xfrm>
          <a:prstGeom prst="rect">
            <a:avLst/>
          </a:prstGeom>
        </p:spPr>
      </p:pic>
      <p:sp>
        <p:nvSpPr>
          <p:cNvPr id="3" name="Объект 2"/>
          <p:cNvSpPr>
            <a:spLocks noGrp="1"/>
          </p:cNvSpPr>
          <p:nvPr>
            <p:ph idx="1"/>
          </p:nvPr>
        </p:nvSpPr>
        <p:spPr>
          <a:xfrm>
            <a:off x="107504" y="188640"/>
            <a:ext cx="8568952" cy="3888432"/>
          </a:xfrm>
        </p:spPr>
        <p:txBody>
          <a:bodyPr>
            <a:normAutofit lnSpcReduction="10000"/>
          </a:bodyPr>
          <a:lstStyle/>
          <a:p>
            <a:r>
              <a:rPr lang="ru-RU" dirty="0"/>
              <a:t>Ксенофобия может проявляться по‑разному. Самый легкий вариант – так называемая </a:t>
            </a:r>
            <a:r>
              <a:rPr lang="ru-RU" b="1" dirty="0"/>
              <a:t>бытовая ксенофобия</a:t>
            </a:r>
            <a:r>
              <a:rPr lang="ru-RU" dirty="0"/>
              <a:t>. </a:t>
            </a:r>
            <a:endParaRPr lang="ru-RU" dirty="0" smtClean="0"/>
          </a:p>
          <a:p>
            <a:r>
              <a:rPr lang="ru-RU" b="1" dirty="0" smtClean="0"/>
              <a:t>Насильственные </a:t>
            </a:r>
            <a:r>
              <a:rPr lang="ru-RU" b="1" dirty="0"/>
              <a:t>формы </a:t>
            </a:r>
            <a:r>
              <a:rPr lang="ru-RU" dirty="0"/>
              <a:t>ксенофобии могут проявиться как психологическое насилие (запугивание «чужаков», соответствующие надписи на заборах и стенах домов и т. п.). Очевидно, к психологическому насилию следует отнести и слова ненависти (</a:t>
            </a:r>
            <a:r>
              <a:rPr lang="ru-RU" i="1" dirty="0" err="1"/>
              <a:t>hatespeech</a:t>
            </a:r>
            <a:r>
              <a:rPr lang="ru-RU" dirty="0"/>
              <a:t>), призывающие к насилию. </a:t>
            </a:r>
            <a:r>
              <a:rPr lang="ru-RU" dirty="0" smtClean="0"/>
              <a:t>Далее</a:t>
            </a:r>
            <a:r>
              <a:rPr lang="ru-RU" dirty="0"/>
              <a:t>, возможно повреждение имущества представителей ненавистных групп (сжигание машин, уничтожение ларьков и магазинов, разрушение могил и надгробий на мусульманских, еврейских кладбищах и т. п.).</a:t>
            </a:r>
          </a:p>
          <a:p>
            <a:r>
              <a:rPr lang="ru-RU" dirty="0"/>
              <a:t>Самая опасная форма насилия по мотивам ксенофобии – </a:t>
            </a:r>
            <a:r>
              <a:rPr lang="ru-RU" b="1" dirty="0"/>
              <a:t>физическое насилие, преступления ненависти</a:t>
            </a:r>
            <a:r>
              <a:rPr lang="ru-RU" dirty="0"/>
              <a:t>. Еще раз подчеркнем, что к физическому насилию – </a:t>
            </a:r>
            <a:r>
              <a:rPr lang="ru-RU" i="1" dirty="0" err="1"/>
              <a:t>hatecrime</a:t>
            </a:r>
            <a:r>
              <a:rPr lang="ru-RU" dirty="0"/>
              <a:t> могут привести </a:t>
            </a:r>
            <a:r>
              <a:rPr lang="ru-RU" i="1" dirty="0" err="1"/>
              <a:t>hatespeech</a:t>
            </a:r>
            <a:r>
              <a:rPr lang="ru-RU" dirty="0"/>
              <a:t> , на что они и направлены.</a:t>
            </a:r>
          </a:p>
          <a:p>
            <a:endParaRPr lang="ru-RU" dirty="0"/>
          </a:p>
        </p:txBody>
      </p:sp>
      <p:sp>
        <p:nvSpPr>
          <p:cNvPr id="4" name="Прямоугольник 3"/>
          <p:cNvSpPr/>
          <p:nvPr/>
        </p:nvSpPr>
        <p:spPr>
          <a:xfrm>
            <a:off x="251520" y="3933056"/>
            <a:ext cx="6100102" cy="2800767"/>
          </a:xfrm>
          <a:prstGeom prst="rect">
            <a:avLst/>
          </a:prstGeom>
        </p:spPr>
        <p:txBody>
          <a:bodyPr wrap="square">
            <a:spAutoFit/>
          </a:bodyPr>
          <a:lstStyle/>
          <a:p>
            <a:pPr indent="450215" algn="just"/>
            <a:r>
              <a:rPr lang="ru-RU" sz="1600" dirty="0">
                <a:latin typeface="Times New Roman" panose="02020603050405020304" pitchFamily="18" charset="0"/>
              </a:rPr>
              <a:t>На противодействие ксенофобии и основанным на ней преступлениям направлены многочисленные международно‑правовые акты: Всеобщая декларация прав человека (1948 г., ООН), Международная конвенция об устранении всех форм расовой дискриминации (1965 г., ООН), Декларация об устранении всех форм нетерпимости и дискриминации на почве религии и верований (1981 г., ООН), Европейская конвенция о защите прав человека и основных свобод (1950 г.), Европейская конвенция о правовом положении рабочих‑мигрантов (1983 г.), Европейская хартия региональных языков и языков меньшинств (1992 г.) и другие.</a:t>
            </a:r>
            <a:endParaRPr lang="ru-RU" sz="1600" dirty="0">
              <a:effectLst/>
            </a:endParaRPr>
          </a:p>
        </p:txBody>
      </p:sp>
    </p:spTree>
    <p:extLst>
      <p:ext uri="{BB962C8B-B14F-4D97-AF65-F5344CB8AC3E}">
        <p14:creationId xmlns:p14="http://schemas.microsoft.com/office/powerpoint/2010/main" val="391165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3"/>
            <a:ext cx="8496944" cy="1440159"/>
          </a:xfrm>
        </p:spPr>
        <p:txBody>
          <a:bodyPr/>
          <a:lstStyle/>
          <a:p>
            <a:r>
              <a:rPr lang="ru-RU" b="1" dirty="0">
                <a:solidFill>
                  <a:srgbClr val="FF33CC"/>
                </a:solidFill>
              </a:rPr>
              <a:t>6. Геноцид как крайнее проявление </a:t>
            </a:r>
            <a:r>
              <a:rPr lang="ru-RU" b="1" dirty="0" smtClean="0">
                <a:solidFill>
                  <a:srgbClr val="FF33CC"/>
                </a:solidFill>
              </a:rPr>
              <a:t>экстремизма</a:t>
            </a:r>
          </a:p>
          <a:p>
            <a:pPr marL="0" indent="0">
              <a:buNone/>
            </a:pPr>
            <a:r>
              <a:rPr lang="ru-RU" b="1" dirty="0" smtClean="0">
                <a:solidFill>
                  <a:srgbClr val="FF33CC"/>
                </a:solidFill>
              </a:rPr>
              <a:t>Геноцид - </a:t>
            </a:r>
            <a:r>
              <a:rPr lang="ru-RU" dirty="0" smtClean="0"/>
              <a:t>истребление </a:t>
            </a:r>
            <a:r>
              <a:rPr lang="ru-RU" dirty="0"/>
              <a:t>отдельных групп населения или целых народов по политическим, расовым, национальным, этническим или религиозным мотивам.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196751"/>
            <a:ext cx="6156176" cy="346284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2799"/>
            <a:ext cx="3489826" cy="27037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492" y="3946150"/>
            <a:ext cx="3851920" cy="2888940"/>
          </a:xfrm>
          <a:prstGeom prst="rect">
            <a:avLst/>
          </a:prstGeom>
        </p:spPr>
      </p:pic>
    </p:spTree>
    <p:extLst>
      <p:ext uri="{BB962C8B-B14F-4D97-AF65-F5344CB8AC3E}">
        <p14:creationId xmlns:p14="http://schemas.microsoft.com/office/powerpoint/2010/main" val="415576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352928" cy="326936"/>
          </a:xfrm>
        </p:spPr>
        <p:txBody>
          <a:bodyPr>
            <a:normAutofit fontScale="90000"/>
          </a:bodyPr>
          <a:lstStyle/>
          <a:p>
            <a:r>
              <a:rPr lang="ru-RU" sz="2400" b="1" dirty="0">
                <a:solidFill>
                  <a:srgbClr val="FF33CC"/>
                </a:solidFill>
              </a:rPr>
              <a:t>6. Геноцид как крайнее проявление </a:t>
            </a:r>
            <a:r>
              <a:rPr lang="ru-RU" sz="2400" b="1" dirty="0" smtClean="0">
                <a:solidFill>
                  <a:srgbClr val="FF33CC"/>
                </a:solidFill>
              </a:rPr>
              <a:t>экстремизма</a:t>
            </a:r>
            <a:endParaRPr lang="ru-RU" sz="2400" dirty="0">
              <a:solidFill>
                <a:srgbClr val="FF33CC"/>
              </a:solidFill>
            </a:endParaRPr>
          </a:p>
        </p:txBody>
      </p:sp>
      <p:sp>
        <p:nvSpPr>
          <p:cNvPr id="3" name="Объект 2"/>
          <p:cNvSpPr>
            <a:spLocks noGrp="1"/>
          </p:cNvSpPr>
          <p:nvPr>
            <p:ph idx="1"/>
          </p:nvPr>
        </p:nvSpPr>
        <p:spPr>
          <a:xfrm>
            <a:off x="0" y="587584"/>
            <a:ext cx="8316416" cy="6270416"/>
          </a:xfrm>
        </p:spPr>
        <p:txBody>
          <a:bodyPr>
            <a:normAutofit fontScale="92500"/>
          </a:bodyPr>
          <a:lstStyle/>
          <a:p>
            <a:pPr marL="0" indent="0">
              <a:lnSpc>
                <a:spcPct val="110000"/>
              </a:lnSpc>
              <a:buNone/>
            </a:pPr>
            <a:r>
              <a:rPr lang="ru-RU" b="1" dirty="0">
                <a:solidFill>
                  <a:srgbClr val="FF33CC"/>
                </a:solidFill>
              </a:rPr>
              <a:t>Геноцид (от греч. </a:t>
            </a:r>
            <a:r>
              <a:rPr lang="ru-RU" b="1" dirty="0" err="1">
                <a:solidFill>
                  <a:srgbClr val="FF33CC"/>
                </a:solidFill>
              </a:rPr>
              <a:t>γένος</a:t>
            </a:r>
            <a:r>
              <a:rPr lang="ru-RU" b="1" dirty="0">
                <a:solidFill>
                  <a:srgbClr val="FF33CC"/>
                </a:solidFill>
              </a:rPr>
              <a:t> — род, племя и лат. </a:t>
            </a:r>
            <a:r>
              <a:rPr lang="ru-RU" b="1" dirty="0" err="1">
                <a:solidFill>
                  <a:srgbClr val="FF33CC"/>
                </a:solidFill>
              </a:rPr>
              <a:t>caedo</a:t>
            </a:r>
            <a:r>
              <a:rPr lang="ru-RU" b="1" dirty="0">
                <a:solidFill>
                  <a:srgbClr val="FF33CC"/>
                </a:solidFill>
              </a:rPr>
              <a:t> — убиваю) </a:t>
            </a:r>
            <a:r>
              <a:rPr lang="ru-RU" dirty="0"/>
              <a:t>— форма массового насилия, который ООН определяет как действия, совершаемые с намерением уничтожить, полностью или частично, какую-либо национальную, этническую, расовую или религиозную группу как таковую путём:</a:t>
            </a:r>
          </a:p>
          <a:p>
            <a:pPr>
              <a:lnSpc>
                <a:spcPct val="110000"/>
              </a:lnSpc>
            </a:pPr>
            <a:r>
              <a:rPr lang="ru-RU" dirty="0"/>
              <a:t>    убийства членов этой группы;</a:t>
            </a:r>
          </a:p>
          <a:p>
            <a:pPr>
              <a:lnSpc>
                <a:spcPct val="110000"/>
              </a:lnSpc>
            </a:pPr>
            <a:r>
              <a:rPr lang="ru-RU" dirty="0"/>
              <a:t>    причинение серьёзных телесных повреждений или умственного расстройства членам такой группы;</a:t>
            </a:r>
          </a:p>
          <a:p>
            <a:pPr>
              <a:lnSpc>
                <a:spcPct val="110000"/>
              </a:lnSpc>
            </a:pPr>
            <a:r>
              <a:rPr lang="ru-RU" dirty="0"/>
              <a:t>    мер, рассчитанных на предотвращение деторождения в такой группе;</a:t>
            </a:r>
          </a:p>
          <a:p>
            <a:pPr>
              <a:lnSpc>
                <a:spcPct val="110000"/>
              </a:lnSpc>
            </a:pPr>
            <a:r>
              <a:rPr lang="ru-RU" dirty="0"/>
              <a:t>    насильственной передачи детей из одной человеческой группы в другую;</a:t>
            </a:r>
          </a:p>
          <a:p>
            <a:pPr>
              <a:lnSpc>
                <a:spcPct val="110000"/>
              </a:lnSpc>
            </a:pPr>
            <a:r>
              <a:rPr lang="ru-RU" dirty="0"/>
              <a:t>    предумышленного создания жизненных условий, рассчитанных на полное или частичное физическое уничтожение этой группы</a:t>
            </a:r>
            <a:r>
              <a:rPr lang="ru-RU" dirty="0" smtClean="0"/>
              <a:t>.</a:t>
            </a:r>
            <a:endParaRPr lang="ru-RU" dirty="0"/>
          </a:p>
          <a:p>
            <a:pPr marL="0" indent="0">
              <a:lnSpc>
                <a:spcPct val="110000"/>
              </a:lnSpc>
              <a:buNone/>
            </a:pPr>
            <a:r>
              <a:rPr lang="ru-RU" dirty="0"/>
              <a:t>В Уголовном Кодексе Российской Федерации определение геноцида в целом совпадает с определением ООН, но последний пункт формулируется иначе:</a:t>
            </a:r>
          </a:p>
          <a:p>
            <a:pPr>
              <a:lnSpc>
                <a:spcPct val="110000"/>
              </a:lnSpc>
            </a:pPr>
            <a:r>
              <a:rPr lang="ru-RU" dirty="0"/>
              <a:t>   </a:t>
            </a:r>
            <a:r>
              <a:rPr lang="ru-RU" dirty="0" smtClean="0"/>
              <a:t>насильственное </a:t>
            </a:r>
            <a:r>
              <a:rPr lang="ru-RU" dirty="0"/>
              <a:t>переселение либо иное создание жизненных условий, рассчитанных на физическое уничтожение членов этой группы.</a:t>
            </a:r>
          </a:p>
        </p:txBody>
      </p:sp>
    </p:spTree>
    <p:extLst>
      <p:ext uri="{BB962C8B-B14F-4D97-AF65-F5344CB8AC3E}">
        <p14:creationId xmlns:p14="http://schemas.microsoft.com/office/powerpoint/2010/main" val="271927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8352928" cy="6741368"/>
          </a:xfrm>
        </p:spPr>
        <p:txBody>
          <a:bodyPr>
            <a:normAutofit/>
          </a:bodyPr>
          <a:lstStyle/>
          <a:p>
            <a:pPr marL="0" indent="0">
              <a:buNone/>
            </a:pPr>
            <a:r>
              <a:rPr lang="ru-RU" i="1" dirty="0" smtClean="0"/>
              <a:t>Во время </a:t>
            </a:r>
            <a:r>
              <a:rPr lang="ru-RU" i="1" dirty="0" err="1" smtClean="0"/>
              <a:t>рокконцертов</a:t>
            </a:r>
            <a:r>
              <a:rPr lang="ru-RU" i="1" dirty="0" smtClean="0"/>
              <a:t> происходит навязывание альфа-ритма, при этом ЭЭГ неотличима от гипнотической. У слушателей возникают общие для всего зала или стадиона эмоции, индивидуальность растворяется, пробуждаются стадные инстинкты. Резко повышается внушаемость по отношению к исполнителю – идолу, кумиру. </a:t>
            </a:r>
          </a:p>
          <a:p>
            <a:pPr marL="0" indent="0">
              <a:buNone/>
            </a:pPr>
            <a:r>
              <a:rPr lang="ru-RU" dirty="0"/>
              <a:t>Религиозные фанатики обнаруживают также </a:t>
            </a:r>
            <a:r>
              <a:rPr lang="ru-RU" dirty="0" err="1"/>
              <a:t>аддикцию</a:t>
            </a:r>
            <a:r>
              <a:rPr lang="ru-RU" dirty="0"/>
              <a:t> отношений, желание, чтобы их единомышленники властвовали над остальными, стремление к разрушению и саморазрушению. Сознание адепта культа определяется групповыми ценностями, ответственность за жизнь самоотверженно передается лидеру</a:t>
            </a:r>
            <a:r>
              <a:rPr lang="ru-RU" dirty="0" smtClean="0"/>
              <a:t>.</a:t>
            </a:r>
          </a:p>
          <a:p>
            <a:pPr marL="0" indent="0">
              <a:buNone/>
            </a:pPr>
            <a:r>
              <a:rPr lang="ru-RU" dirty="0"/>
              <a:t>Обращение к древним религиозным культам характерно для кризисных моментов истории страны. Тоталитарное общество приписывает вождям магические свойства, чтобы уповать на них. Членами религиозных фанатических групп становятся зависимые личности, неспособные брать на себя ответственность за свою жизнь и чувствующие себя уверенно лишь в группе, ведомой сильным лидером. </a:t>
            </a:r>
            <a:endParaRPr lang="ru-RU" i="1" dirty="0"/>
          </a:p>
        </p:txBody>
      </p:sp>
      <p:pic>
        <p:nvPicPr>
          <p:cNvPr id="16386" name="Picture 2" descr="https://fs00.infourok.ru/images/doc/219/6345/2/hello_html_1e9a2122.jpg"/>
          <p:cNvPicPr>
            <a:picLocks noChangeAspect="1" noChangeArrowheads="1"/>
          </p:cNvPicPr>
          <p:nvPr/>
        </p:nvPicPr>
        <p:blipFill>
          <a:blip r:embed="rId2" cstate="print"/>
          <a:srcRect/>
          <a:stretch>
            <a:fillRect/>
          </a:stretch>
        </p:blipFill>
        <p:spPr bwMode="auto">
          <a:xfrm>
            <a:off x="5076056" y="4793682"/>
            <a:ext cx="3384376" cy="206431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3158" y="2302813"/>
            <a:ext cx="3070842" cy="4221088"/>
          </a:xfrm>
          <a:prstGeom prst="rect">
            <a:avLst/>
          </a:prstGeom>
        </p:spPr>
      </p:pic>
      <p:sp>
        <p:nvSpPr>
          <p:cNvPr id="3" name="Объект 2"/>
          <p:cNvSpPr>
            <a:spLocks noGrp="1"/>
          </p:cNvSpPr>
          <p:nvPr>
            <p:ph idx="1"/>
          </p:nvPr>
        </p:nvSpPr>
        <p:spPr>
          <a:xfrm>
            <a:off x="0" y="116633"/>
            <a:ext cx="9144000" cy="2376263"/>
          </a:xfrm>
        </p:spPr>
        <p:txBody>
          <a:bodyPr>
            <a:normAutofit lnSpcReduction="10000"/>
          </a:bodyPr>
          <a:lstStyle/>
          <a:p>
            <a:pPr marL="0" indent="0">
              <a:buNone/>
            </a:pPr>
            <a:r>
              <a:rPr lang="ru-RU" sz="1600" dirty="0"/>
              <a:t>Наиболее известными фактами геноцида в XX веке, имеющими материальный (территориальный) фактор, помимо геноцида армян являются геноцид в Намибии (1904–1907 гг.), Турции (1914–1924 гг.), Юго‑Восточной Азии (1930–1945 гг.), Пакистане (1971 г.), Бразилии (1974 г.), Гватемале (в 80‑е годы), Ираке (1986–1988 гг.), Индии (1989 г.), Югославии (1992–1995 гг.), Судане (1983 г.) и другие.</a:t>
            </a:r>
          </a:p>
          <a:p>
            <a:pPr marL="0" indent="0">
              <a:buNone/>
            </a:pPr>
            <a:r>
              <a:rPr lang="ru-RU" sz="1600" dirty="0"/>
              <a:t>Наиболее известными фактами геноцида в XX веке, имеющими идеологический фактор, помимо геноцида евреев являются геноцид во Вьетнаме (1973 г.), в Чили (1973 г.), Индонезии (1965 г.), Камбодже (1975–1979 гг.), Руанде (1961–1994 гг.), Эфиопии (1974–1991 гг.) и другие.</a:t>
            </a:r>
          </a:p>
          <a:p>
            <a:endParaRPr lang="ru-RU" dirty="0"/>
          </a:p>
        </p:txBody>
      </p:sp>
      <p:sp>
        <p:nvSpPr>
          <p:cNvPr id="4" name="Прямоугольник 3"/>
          <p:cNvSpPr/>
          <p:nvPr/>
        </p:nvSpPr>
        <p:spPr>
          <a:xfrm>
            <a:off x="26308" y="2299405"/>
            <a:ext cx="6624736" cy="4524315"/>
          </a:xfrm>
          <a:prstGeom prst="rect">
            <a:avLst/>
          </a:prstGeom>
        </p:spPr>
        <p:txBody>
          <a:bodyPr wrap="square">
            <a:spAutoFit/>
          </a:bodyPr>
          <a:lstStyle/>
          <a:p>
            <a:pPr indent="450215" algn="just"/>
            <a:r>
              <a:rPr lang="ru-RU" dirty="0">
                <a:latin typeface="Times New Roman" panose="02020603050405020304" pitchFamily="18" charset="0"/>
              </a:rPr>
              <a:t>Изучение личности руководителей и идеологов геноцида, их преступного поведения показывает, что чаще всего это фанатически заряженные люди, слепо верящие в правоту своей идеи и отметающие всякие возражения и контраргументы. Более того, во имя идеи они готовы всячески преследовать и даже уничтожать оппонентов и в своей среде. Понимая, что реализовать замыслы и планы в одночасье невозможно, они проявляют недюжинную энергию, настойчивость и работоспособность для достижения своей цели, иногда даже завещая потомкам довести их дело до конца. По убеждению руководителей и идеологов иная нация, этнос, раса или религиозная группа представляются не только ненужными обществу, но даже вредными, тормозящими его развитие и, в конечном счете, чрезвычайно опасными, так как несут объективную угрозу их грандиозным и величайшим намерениям во имя собственного народа.</a:t>
            </a:r>
            <a:endParaRPr lang="ru-RU" dirty="0">
              <a:effectLst/>
            </a:endParaRPr>
          </a:p>
        </p:txBody>
      </p:sp>
    </p:spTree>
    <p:extLst>
      <p:ext uri="{BB962C8B-B14F-4D97-AF65-F5344CB8AC3E}">
        <p14:creationId xmlns:p14="http://schemas.microsoft.com/office/powerpoint/2010/main" val="297033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22" y="116632"/>
            <a:ext cx="8388424" cy="6741368"/>
          </a:xfrm>
        </p:spPr>
        <p:txBody>
          <a:bodyPr>
            <a:normAutofit/>
          </a:bodyPr>
          <a:lstStyle/>
          <a:p>
            <a:pPr marL="0" indent="0">
              <a:buNone/>
            </a:pPr>
            <a:r>
              <a:rPr lang="ru-RU" b="1" dirty="0"/>
              <a:t>Для экстремистских религиозных культов характерно следующее: </a:t>
            </a:r>
            <a:endParaRPr lang="ru-RU" b="1" dirty="0" smtClean="0"/>
          </a:p>
          <a:p>
            <a:pPr marL="0" indent="0">
              <a:buNone/>
            </a:pPr>
            <a:r>
              <a:rPr lang="ru-RU" dirty="0" smtClean="0"/>
              <a:t>а</a:t>
            </a:r>
            <a:r>
              <a:rPr lang="ru-RU" dirty="0"/>
              <a:t>) харизматические лидеры, считающие себя мессиями или обладателями особой силы (дара); </a:t>
            </a:r>
            <a:endParaRPr lang="ru-RU" dirty="0" smtClean="0"/>
          </a:p>
          <a:p>
            <a:pPr marL="0" indent="0">
              <a:buNone/>
            </a:pPr>
            <a:r>
              <a:rPr lang="ru-RU" dirty="0" smtClean="0"/>
              <a:t>б</a:t>
            </a:r>
            <a:r>
              <a:rPr lang="ru-RU" dirty="0"/>
              <a:t>) тоталитарная (догматическая, абсолютистская) философия; </a:t>
            </a:r>
            <a:endParaRPr lang="ru-RU" dirty="0" smtClean="0"/>
          </a:p>
          <a:p>
            <a:pPr marL="0" indent="0">
              <a:buNone/>
            </a:pPr>
            <a:r>
              <a:rPr lang="ru-RU" dirty="0" smtClean="0"/>
              <a:t>в</a:t>
            </a:r>
            <a:r>
              <a:rPr lang="ru-RU" dirty="0"/>
              <a:t>) тоталитарная система управления</a:t>
            </a:r>
            <a:r>
              <a:rPr lang="ru-RU" dirty="0" smtClean="0"/>
              <a:t>;</a:t>
            </a:r>
          </a:p>
          <a:p>
            <a:pPr marL="0" indent="0">
              <a:buNone/>
            </a:pPr>
            <a:r>
              <a:rPr lang="ru-RU" dirty="0" smtClean="0"/>
              <a:t>г</a:t>
            </a:r>
            <a:r>
              <a:rPr lang="ru-RU" dirty="0"/>
              <a:t>) требование беспрекословного подчинения уставу общины</a:t>
            </a:r>
            <a:r>
              <a:rPr lang="ru-RU" dirty="0" smtClean="0"/>
              <a:t>;</a:t>
            </a:r>
          </a:p>
          <a:p>
            <a:pPr marL="0" indent="0">
              <a:buNone/>
            </a:pPr>
            <a:r>
              <a:rPr lang="ru-RU" dirty="0" smtClean="0"/>
              <a:t> </a:t>
            </a:r>
            <a:r>
              <a:rPr lang="ru-RU" dirty="0"/>
              <a:t>д) сильный акцент на накапливании богатства для общины </a:t>
            </a:r>
            <a:endParaRPr lang="ru-RU" dirty="0" smtClean="0"/>
          </a:p>
          <a:p>
            <a:pPr marL="0" indent="0">
              <a:buNone/>
            </a:pPr>
            <a:r>
              <a:rPr lang="ru-RU" dirty="0" smtClean="0"/>
              <a:t> </a:t>
            </a:r>
            <a:r>
              <a:rPr lang="ru-RU" dirty="0"/>
              <a:t>е) почти полное отсутствие заботы об индивидуальном благополучии членов культа. </a:t>
            </a:r>
            <a:endParaRPr lang="ru-RU" dirty="0" smtClean="0"/>
          </a:p>
          <a:p>
            <a:pPr marL="0" indent="0">
              <a:buNone/>
            </a:pPr>
            <a:r>
              <a:rPr lang="ru-RU" i="1" dirty="0" smtClean="0"/>
              <a:t>От </a:t>
            </a:r>
            <a:r>
              <a:rPr lang="ru-RU" i="1" dirty="0"/>
              <a:t>новообращенных обычно скрывают истинное положение дел, но как только они глубоко вовлекаются в культ, их подвергают процедуре «промывания мозгов». </a:t>
            </a:r>
            <a:endParaRPr lang="ru-RU" i="1" dirty="0" smtClean="0"/>
          </a:p>
          <a:p>
            <a:pPr marL="0" indent="0">
              <a:buNone/>
            </a:pPr>
            <a:r>
              <a:rPr lang="ru-RU" i="1" dirty="0" smtClean="0"/>
              <a:t>Полное </a:t>
            </a:r>
            <a:r>
              <a:rPr lang="ru-RU" i="1" dirty="0"/>
              <a:t>изменение личности неофита занимает обычно от нескольких дней до нескольких недель, и после 4-7 лет жизни в культовой группе эти изменения становятся необратимыми.</a:t>
            </a:r>
          </a:p>
          <a:p>
            <a:endParaRPr lang="ru-RU" dirty="0"/>
          </a:p>
        </p:txBody>
      </p:sp>
    </p:spTree>
    <p:extLst>
      <p:ext uri="{BB962C8B-B14F-4D97-AF65-F5344CB8AC3E}">
        <p14:creationId xmlns:p14="http://schemas.microsoft.com/office/powerpoint/2010/main" val="113394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0"/>
            <a:ext cx="8388424" cy="6858000"/>
          </a:xfrm>
        </p:spPr>
        <p:txBody>
          <a:bodyPr>
            <a:normAutofit/>
          </a:bodyPr>
          <a:lstStyle/>
          <a:p>
            <a:pPr marL="0" indent="0">
              <a:buNone/>
            </a:pPr>
            <a:r>
              <a:rPr lang="ru-RU" b="1" dirty="0"/>
              <a:t>Контроль сознания членов групп</a:t>
            </a:r>
            <a:r>
              <a:rPr lang="ru-RU" dirty="0"/>
              <a:t>, </a:t>
            </a:r>
            <a:r>
              <a:rPr lang="ru-RU" i="1" dirty="0"/>
              <a:t>по Роберту </a:t>
            </a:r>
            <a:r>
              <a:rPr lang="ru-RU" i="1" dirty="0" err="1"/>
              <a:t>Лифтону</a:t>
            </a:r>
            <a:r>
              <a:rPr lang="ru-RU" i="1" dirty="0"/>
              <a:t>, включает следующие пункты:</a:t>
            </a:r>
          </a:p>
          <a:p>
            <a:r>
              <a:rPr lang="ru-RU" dirty="0">
                <a:solidFill>
                  <a:srgbClr val="FF33CC"/>
                </a:solidFill>
              </a:rPr>
              <a:t>Средовой </a:t>
            </a:r>
            <a:r>
              <a:rPr lang="ru-RU" dirty="0" smtClean="0">
                <a:solidFill>
                  <a:srgbClr val="FF33CC"/>
                </a:solidFill>
              </a:rPr>
              <a:t>контроль</a:t>
            </a:r>
            <a:endParaRPr lang="ru-RU" dirty="0" smtClean="0"/>
          </a:p>
          <a:p>
            <a:r>
              <a:rPr lang="ru-RU" dirty="0" smtClean="0">
                <a:solidFill>
                  <a:srgbClr val="FF33CC"/>
                </a:solidFill>
              </a:rPr>
              <a:t>Мистическое манипулирование</a:t>
            </a:r>
            <a:endParaRPr lang="ru-RU" dirty="0"/>
          </a:p>
          <a:p>
            <a:r>
              <a:rPr lang="ru-RU" dirty="0" smtClean="0">
                <a:solidFill>
                  <a:srgbClr val="FF33CC"/>
                </a:solidFill>
              </a:rPr>
              <a:t>Требование чистоты</a:t>
            </a:r>
            <a:endParaRPr lang="ru-RU" dirty="0"/>
          </a:p>
          <a:p>
            <a:r>
              <a:rPr lang="ru-RU" dirty="0" smtClean="0">
                <a:solidFill>
                  <a:srgbClr val="FF33CC"/>
                </a:solidFill>
              </a:rPr>
              <a:t>Культ </a:t>
            </a:r>
            <a:r>
              <a:rPr lang="ru-RU" dirty="0">
                <a:solidFill>
                  <a:srgbClr val="FF33CC"/>
                </a:solidFill>
              </a:rPr>
              <a:t>исповеди. </a:t>
            </a:r>
            <a:endParaRPr lang="ru-RU" dirty="0" smtClean="0">
              <a:solidFill>
                <a:srgbClr val="FF33CC"/>
              </a:solidFill>
            </a:endParaRPr>
          </a:p>
          <a:p>
            <a:r>
              <a:rPr lang="ru-RU" dirty="0" smtClean="0">
                <a:solidFill>
                  <a:srgbClr val="FF33CC"/>
                </a:solidFill>
              </a:rPr>
              <a:t>Священная </a:t>
            </a:r>
            <a:r>
              <a:rPr lang="ru-RU" dirty="0">
                <a:solidFill>
                  <a:srgbClr val="FF33CC"/>
                </a:solidFill>
              </a:rPr>
              <a:t>наука. </a:t>
            </a:r>
            <a:endParaRPr lang="ru-RU" dirty="0" smtClean="0">
              <a:solidFill>
                <a:srgbClr val="FF33CC"/>
              </a:solidFill>
            </a:endParaRPr>
          </a:p>
          <a:p>
            <a:r>
              <a:rPr lang="ru-RU" dirty="0" smtClean="0">
                <a:solidFill>
                  <a:srgbClr val="FF33CC"/>
                </a:solidFill>
              </a:rPr>
              <a:t>Внутригрупповой </a:t>
            </a:r>
            <a:r>
              <a:rPr lang="ru-RU" dirty="0">
                <a:solidFill>
                  <a:srgbClr val="FF33CC"/>
                </a:solidFill>
              </a:rPr>
              <a:t>язык. </a:t>
            </a:r>
            <a:endParaRPr lang="ru-RU" dirty="0" smtClean="0">
              <a:solidFill>
                <a:srgbClr val="FF33CC"/>
              </a:solidFill>
            </a:endParaRPr>
          </a:p>
          <a:p>
            <a:r>
              <a:rPr lang="ru-RU" dirty="0" smtClean="0">
                <a:solidFill>
                  <a:srgbClr val="FF33CC"/>
                </a:solidFill>
              </a:rPr>
              <a:t>Доктрина </a:t>
            </a:r>
            <a:r>
              <a:rPr lang="ru-RU" dirty="0">
                <a:solidFill>
                  <a:srgbClr val="FF33CC"/>
                </a:solidFill>
              </a:rPr>
              <a:t>выше личности. </a:t>
            </a:r>
            <a:endParaRPr lang="ru-RU" dirty="0" smtClean="0">
              <a:solidFill>
                <a:srgbClr val="FF33CC"/>
              </a:solidFill>
            </a:endParaRPr>
          </a:p>
          <a:p>
            <a:r>
              <a:rPr lang="ru-RU" dirty="0" smtClean="0">
                <a:solidFill>
                  <a:srgbClr val="FF33CC"/>
                </a:solidFill>
              </a:rPr>
              <a:t>Разделение </a:t>
            </a:r>
            <a:r>
              <a:rPr lang="ru-RU" dirty="0">
                <a:solidFill>
                  <a:srgbClr val="FF33CC"/>
                </a:solidFill>
              </a:rPr>
              <a:t>существования.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1714212"/>
            <a:ext cx="4986846" cy="3301292"/>
          </a:xfrm>
          <a:prstGeom prst="rect">
            <a:avLst/>
          </a:prstGeom>
        </p:spPr>
      </p:pic>
    </p:spTree>
    <p:extLst>
      <p:ext uri="{BB962C8B-B14F-4D97-AF65-F5344CB8AC3E}">
        <p14:creationId xmlns:p14="http://schemas.microsoft.com/office/powerpoint/2010/main" val="162869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208912" cy="5472607"/>
          </a:xfrm>
        </p:spPr>
        <p:txBody>
          <a:bodyPr>
            <a:normAutofit/>
          </a:bodyPr>
          <a:lstStyle/>
          <a:p>
            <a:pPr marL="0" indent="0">
              <a:buNone/>
            </a:pPr>
            <a:r>
              <a:rPr lang="ru-RU" b="1" i="1" dirty="0"/>
              <a:t>П. Б. Ганнушкин </a:t>
            </a:r>
            <a:r>
              <a:rPr lang="ru-RU" dirty="0"/>
              <a:t>был одним из первых, кто указал на связь сексуальности, агрессии и религиозного чувства. Воодушевление и экстаз религиозного фанатика во время молитвенного ритуала так же, как и во время политического митинга, рок-концерта или спортивного матча, вызывают у него выброс внутреннего наркотика — </a:t>
            </a:r>
            <a:r>
              <a:rPr lang="ru-RU" dirty="0" err="1"/>
              <a:t>эндорфина</a:t>
            </a:r>
            <a:r>
              <a:rPr lang="ru-RU" dirty="0"/>
              <a:t> — со всеми вытекающими последствиями. </a:t>
            </a:r>
            <a:endParaRPr lang="ru-RU" dirty="0" smtClean="0"/>
          </a:p>
          <a:p>
            <a:pPr marL="0" indent="0">
              <a:buNone/>
            </a:pPr>
            <a:r>
              <a:rPr lang="ru-RU" dirty="0" smtClean="0"/>
              <a:t>Мода </a:t>
            </a:r>
            <a:r>
              <a:rPr lang="ru-RU" dirty="0"/>
              <a:t>на </a:t>
            </a:r>
            <a:r>
              <a:rPr lang="ru-RU" dirty="0" err="1"/>
              <a:t>медитирование</a:t>
            </a:r>
            <a:r>
              <a:rPr lang="ru-RU" dirty="0"/>
              <a:t> также в большой степени обусловлена его выделением в этом состоянии. Фанатики стремятся к уходу от своего Я в «мы», растворяясь в группе единомышленников, где они чувствуют себя в безопасности. </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658" y="3068960"/>
            <a:ext cx="5756620" cy="34992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064896" cy="5937523"/>
          </a:xfrm>
        </p:spPr>
        <p:txBody>
          <a:bodyPr>
            <a:normAutofit/>
          </a:bodyPr>
          <a:lstStyle/>
          <a:p>
            <a:pPr marL="0" indent="0">
              <a:buNone/>
            </a:pPr>
            <a:r>
              <a:rPr lang="ru-RU" dirty="0"/>
              <a:t>Для освобождения от влияния религиозной секты используется </a:t>
            </a:r>
            <a:r>
              <a:rPr lang="ru-RU" b="1" dirty="0" err="1"/>
              <a:t>депрограммирование</a:t>
            </a:r>
            <a:r>
              <a:rPr lang="ru-RU" dirty="0"/>
              <a:t>, которое состоит в развитии у пациента критического, гибкого, творческого и независимого мышления и коррекции ложных представлений относительно культовой жизни. Член культа исследует соответствующую идеологию в свете логики и известных ему фактов. С помощью наводящих вопросов его нацеливают на систематический анализ вскрытых противоречий. Новичков информируют о том, им придется посвятить свою жизнь этой группе, что их будущий супруг(а) и время вступления в брак будут выбраны за них лидером культа. Особенно полезно описать и объяснить процесс идеологической обработки, которой они были подвергнуты.</a:t>
            </a:r>
          </a:p>
          <a:p>
            <a:pPr marL="0" indent="0">
              <a:buNone/>
            </a:pPr>
            <a:r>
              <a:rPr lang="ru-RU" dirty="0"/>
              <a:t>В процессе </a:t>
            </a:r>
            <a:r>
              <a:rPr lang="ru-RU" dirty="0" err="1"/>
              <a:t>депрограммирования</a:t>
            </a:r>
            <a:r>
              <a:rPr lang="ru-RU" dirty="0"/>
              <a:t> желание </a:t>
            </a:r>
            <a:r>
              <a:rPr lang="ru-RU" dirty="0" err="1"/>
              <a:t>аддикта</a:t>
            </a:r>
            <a:r>
              <a:rPr lang="ru-RU" dirty="0"/>
              <a:t> понять, что с ним происходит, нарастает до тех пор, пока не будет достигнуто состояние «ломки». Перед этим </a:t>
            </a:r>
            <a:r>
              <a:rPr lang="ru-RU" dirty="0" err="1"/>
              <a:t>аддикт</a:t>
            </a:r>
            <a:r>
              <a:rPr lang="ru-RU" dirty="0"/>
              <a:t> внезапно прекращает обсуждение, становится тихим и задумчивым или обнаруживает признаки шока. Затем у него наступает нервная дрожь, рыдания и паническая растерянность, рождается решение порвать с культом. Далее следует фаза неустойчивости, когда случайная встреча или телефонный звонок могут привести к рецидиву.</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064896" cy="6336703"/>
          </a:xfrm>
        </p:spPr>
        <p:txBody>
          <a:bodyPr/>
          <a:lstStyle/>
          <a:p>
            <a:pPr marL="0" indent="0">
              <a:lnSpc>
                <a:spcPct val="100000"/>
              </a:lnSpc>
              <a:buNone/>
            </a:pPr>
            <a:r>
              <a:rPr lang="ru-RU" dirty="0"/>
              <a:t>Терапия выживших жертв ритуального насилия включает следующие этапы: </a:t>
            </a:r>
            <a:endParaRPr lang="ru-RU" dirty="0" smtClean="0"/>
          </a:p>
          <a:p>
            <a:pPr marL="0" indent="0">
              <a:lnSpc>
                <a:spcPct val="100000"/>
              </a:lnSpc>
              <a:buNone/>
            </a:pPr>
            <a:r>
              <a:rPr lang="ru-RU" dirty="0" smtClean="0"/>
              <a:t>а</a:t>
            </a:r>
            <a:r>
              <a:rPr lang="ru-RU" dirty="0"/>
              <a:t>) установление терапевтического альянса; </a:t>
            </a:r>
            <a:endParaRPr lang="ru-RU" dirty="0" smtClean="0"/>
          </a:p>
          <a:p>
            <a:pPr marL="0" indent="0">
              <a:lnSpc>
                <a:spcPct val="100000"/>
              </a:lnSpc>
              <a:buNone/>
            </a:pPr>
            <a:r>
              <a:rPr lang="ru-RU" dirty="0" smtClean="0"/>
              <a:t>б</a:t>
            </a:r>
            <a:r>
              <a:rPr lang="ru-RU" dirty="0"/>
              <a:t>) обследование и оценку; </a:t>
            </a:r>
            <a:endParaRPr lang="ru-RU" dirty="0" smtClean="0"/>
          </a:p>
          <a:p>
            <a:pPr marL="0" indent="0">
              <a:lnSpc>
                <a:spcPct val="100000"/>
              </a:lnSpc>
              <a:buNone/>
            </a:pPr>
            <a:r>
              <a:rPr lang="ru-RU" dirty="0" smtClean="0"/>
              <a:t>в</a:t>
            </a:r>
            <a:r>
              <a:rPr lang="ru-RU" dirty="0"/>
              <a:t>) уточнение </a:t>
            </a:r>
            <a:r>
              <a:rPr lang="ru-RU" dirty="0" err="1"/>
              <a:t>диссоциативной</a:t>
            </a:r>
            <a:r>
              <a:rPr lang="ru-RU" dirty="0"/>
              <a:t> системы; </a:t>
            </a:r>
            <a:endParaRPr lang="ru-RU" dirty="0" smtClean="0"/>
          </a:p>
          <a:p>
            <a:pPr marL="0" indent="0">
              <a:lnSpc>
                <a:spcPct val="100000"/>
              </a:lnSpc>
              <a:buNone/>
            </a:pPr>
            <a:r>
              <a:rPr lang="ru-RU" dirty="0" smtClean="0"/>
              <a:t>г</a:t>
            </a:r>
            <a:r>
              <a:rPr lang="ru-RU" dirty="0"/>
              <a:t>) вскрытие вытесненной информации и устранение </a:t>
            </a:r>
            <a:r>
              <a:rPr lang="ru-RU" dirty="0" err="1"/>
              <a:t>диссоциативных</a:t>
            </a:r>
            <a:r>
              <a:rPr lang="ru-RU" dirty="0"/>
              <a:t> барьеров</a:t>
            </a:r>
            <a:r>
              <a:rPr lang="ru-RU" dirty="0" smtClean="0"/>
              <a:t>;</a:t>
            </a:r>
          </a:p>
          <a:p>
            <a:pPr marL="0" indent="0">
              <a:lnSpc>
                <a:spcPct val="100000"/>
              </a:lnSpc>
              <a:buNone/>
            </a:pPr>
            <a:r>
              <a:rPr lang="ru-RU" dirty="0" smtClean="0"/>
              <a:t>д</a:t>
            </a:r>
            <a:r>
              <a:rPr lang="ru-RU" dirty="0"/>
              <a:t>) реконструкцию памяти и коррекцию представлений; </a:t>
            </a:r>
            <a:endParaRPr lang="ru-RU" dirty="0" smtClean="0"/>
          </a:p>
          <a:p>
            <a:pPr marL="0" indent="0">
              <a:lnSpc>
                <a:spcPct val="100000"/>
              </a:lnSpc>
              <a:buNone/>
            </a:pPr>
            <a:r>
              <a:rPr lang="ru-RU" dirty="0" smtClean="0"/>
              <a:t>е</a:t>
            </a:r>
            <a:r>
              <a:rPr lang="ru-RU" dirty="0"/>
              <a:t>) противодействие внушенным представлениям; </a:t>
            </a:r>
            <a:endParaRPr lang="ru-RU" dirty="0" smtClean="0"/>
          </a:p>
          <a:p>
            <a:pPr marL="0" indent="0">
              <a:lnSpc>
                <a:spcPct val="100000"/>
              </a:lnSpc>
              <a:buNone/>
            </a:pPr>
            <a:r>
              <a:rPr lang="ru-RU" dirty="0" smtClean="0"/>
              <a:t>ж</a:t>
            </a:r>
            <a:r>
              <a:rPr lang="ru-RU" dirty="0"/>
              <a:t>) десенсибилизацию запрограммированных сигналов; </a:t>
            </a:r>
            <a:endParaRPr lang="ru-RU" dirty="0" smtClean="0"/>
          </a:p>
          <a:p>
            <a:pPr marL="0" indent="0">
              <a:lnSpc>
                <a:spcPct val="100000"/>
              </a:lnSpc>
              <a:buNone/>
            </a:pPr>
            <a:r>
              <a:rPr lang="ru-RU" dirty="0" smtClean="0"/>
              <a:t>з</a:t>
            </a:r>
            <a:r>
              <a:rPr lang="ru-RU" dirty="0"/>
              <a:t>) интеграцию прошлого, нахождение нового смысла жизни. </a:t>
            </a:r>
            <a:endParaRPr lang="ru-RU" dirty="0" smtClean="0"/>
          </a:p>
          <a:p>
            <a:pPr marL="0" indent="0">
              <a:lnSpc>
                <a:spcPct val="100000"/>
              </a:lnSpc>
              <a:buNone/>
            </a:pPr>
            <a:r>
              <a:rPr lang="ru-RU" dirty="0" smtClean="0"/>
              <a:t>Используются </a:t>
            </a:r>
            <a:r>
              <a:rPr lang="ru-RU" dirty="0"/>
              <a:t>такие методы терапии, как катарсис, гипноз, самовыражение (ведение дневника, рисование, игра в песочном ящике), лекарственная терапия и стационарное лечение. </a:t>
            </a:r>
          </a:p>
        </p:txBody>
      </p:sp>
    </p:spTree>
    <p:extLst>
      <p:ext uri="{BB962C8B-B14F-4D97-AF65-F5344CB8AC3E}">
        <p14:creationId xmlns:p14="http://schemas.microsoft.com/office/powerpoint/2010/main" val="28315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4624"/>
            <a:ext cx="8388424" cy="4741987"/>
          </a:xfrm>
        </p:spPr>
        <p:txBody>
          <a:bodyPr/>
          <a:lstStyle/>
          <a:p>
            <a:pPr marL="0" indent="0">
              <a:buNone/>
            </a:pPr>
            <a:r>
              <a:rPr lang="ru-RU" b="1" dirty="0" smtClean="0">
                <a:solidFill>
                  <a:srgbClr val="FF33CC"/>
                </a:solidFill>
              </a:rPr>
              <a:t>2. Тоталитарные секты </a:t>
            </a:r>
            <a:r>
              <a:rPr lang="ru-RU" dirty="0" smtClean="0"/>
              <a:t>– это группы, в которых применяются комплекс специальных психологических приемов, именуемый манипуляцией сознанием (контролем сознания), с целью подавления воли человека и контролирования его мыслей, чувств и поведения. </a:t>
            </a:r>
          </a:p>
          <a:p>
            <a:pPr marL="0" indent="0">
              <a:buNone/>
            </a:pPr>
            <a:r>
              <a:rPr lang="ru-RU" dirty="0"/>
              <a:t>Члены секты превращаются в рабов, лишенных как финансовых, так и личных и общественных ресурсов, необходимых для выхода из группы</a:t>
            </a:r>
            <a:r>
              <a:rPr lang="ru-RU" dirty="0" smtClean="0"/>
              <a:t>.</a:t>
            </a:r>
          </a:p>
          <a:p>
            <a:pPr marL="0" indent="0">
              <a:buNone/>
            </a:pPr>
            <a:r>
              <a:rPr lang="ru-RU" dirty="0"/>
              <a:t>Методики манипуляции сознанием приводят к разрушению личности в физическом плане (неполноценное питание, недостаточный сон, напряженная работа), в психическом (искажение личности, поведения и способности критического суждения), в умственном (обеднение всех областей знания, не имеющих отношения к секте) и социальном плане (подавление способности к общению, враждебность по отношению к обществу). </a:t>
            </a:r>
            <a:r>
              <a:rPr lang="ru-RU" dirty="0" smtClean="0"/>
              <a:t> </a:t>
            </a:r>
            <a:endParaRPr lang="ru-RU" dirty="0"/>
          </a:p>
        </p:txBody>
      </p:sp>
      <p:pic>
        <p:nvPicPr>
          <p:cNvPr id="13314" name="Picture 2" descr="https://iriney.ru/upload/news2015/%D0%A2%D0%BE%D1%82%D0%B0%D0%BB%D0%B8%D1%82%D0%B0%D1%80%D0%BD%D1%8B%D0%B5%20%D1%81%D0%B5%D0%BA%D1%82%D1%8B%20%D0%B4%D0%BE%D1%80%D0%BE%D0%B3%D0%B0%20%D0%B2%20%D1%80%D0%B0%D0%B9,%20%D0%BF%D0%BE%D0%BB%D0%B8%D1%82%D0%B0%D1%8F%20%D0%BA%D1%80%D0%BE%D0%B2%D1%8C%D1%8E.jpg"/>
          <p:cNvPicPr>
            <a:picLocks noChangeAspect="1" noChangeArrowheads="1"/>
          </p:cNvPicPr>
          <p:nvPr/>
        </p:nvPicPr>
        <p:blipFill>
          <a:blip r:embed="rId2" cstate="print"/>
          <a:srcRect/>
          <a:stretch>
            <a:fillRect/>
          </a:stretch>
        </p:blipFill>
        <p:spPr bwMode="auto">
          <a:xfrm>
            <a:off x="2699792" y="3660844"/>
            <a:ext cx="5328592" cy="3197156"/>
          </a:xfrm>
          <a:prstGeom prst="rect">
            <a:avLst/>
          </a:prstGeom>
          <a:noFill/>
        </p:spPr>
      </p:pic>
    </p:spTree>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TM03457515[[fn=Вид]]</Template>
  <TotalTime>367</TotalTime>
  <Words>3062</Words>
  <Application>Microsoft Office PowerPoint</Application>
  <PresentationFormat>Экран (4:3)</PresentationFormat>
  <Paragraphs>142</Paragraphs>
  <Slides>30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Century Schoolbook</vt:lpstr>
      <vt:lpstr>Times New Roman</vt:lpstr>
      <vt:lpstr>Wingdings 2</vt:lpstr>
      <vt:lpstr>View</vt:lpstr>
      <vt:lpstr>Лекция 4.  Религиозно-политический экстремизм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Социальная сущность религиозно-политического экстремизма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 Геноцид как крайнее проявление экстремизма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Религиозно-политический экстремизм</dc:title>
  <dc:creator>Пользователь Windows</dc:creator>
  <cp:lastModifiedBy>Roman</cp:lastModifiedBy>
  <cp:revision>34</cp:revision>
  <dcterms:created xsi:type="dcterms:W3CDTF">2020-01-05T16:17:34Z</dcterms:created>
  <dcterms:modified xsi:type="dcterms:W3CDTF">2021-04-18T09:50:27Z</dcterms:modified>
</cp:coreProperties>
</file>