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63" r:id="rId5"/>
    <p:sldId id="265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3C96D0-786B-4F5B-A4CF-165A770CC27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4273D29-1787-4240-8D2F-4A37F1331A93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8697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96D0-786B-4F5B-A4CF-165A770CC27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3D29-1787-4240-8D2F-4A37F1331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6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96D0-786B-4F5B-A4CF-165A770CC27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3D29-1787-4240-8D2F-4A37F1331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89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96D0-786B-4F5B-A4CF-165A770CC27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3D29-1787-4240-8D2F-4A37F1331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04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3C96D0-786B-4F5B-A4CF-165A770CC27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73D29-1787-4240-8D2F-4A37F1331A9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42070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96D0-786B-4F5B-A4CF-165A770CC27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3D29-1787-4240-8D2F-4A37F1331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3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96D0-786B-4F5B-A4CF-165A770CC27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3D29-1787-4240-8D2F-4A37F1331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89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96D0-786B-4F5B-A4CF-165A770CC27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3D29-1787-4240-8D2F-4A37F1331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2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96D0-786B-4F5B-A4CF-165A770CC27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3D29-1787-4240-8D2F-4A37F1331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77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3C96D0-786B-4F5B-A4CF-165A770CC27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73D29-1787-4240-8D2F-4A37F1331A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793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3C96D0-786B-4F5B-A4CF-165A770CC27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73D29-1787-4240-8D2F-4A37F1331A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872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153C96D0-786B-4F5B-A4CF-165A770CC27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4273D29-1787-4240-8D2F-4A37F1331A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163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5184">
          <p15:clr>
            <a:srgbClr val="F26B43"/>
          </p15:clr>
        </p15:guide>
        <p15:guide id="4294967295" pos="702">
          <p15:clr>
            <a:srgbClr val="F26B43"/>
          </p15:clr>
        </p15:guide>
        <p15:guide id="4294967295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7272808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Защита населения от террористических воздействий 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6632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111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Противодействие экстремизму и терроризму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1072" y="3573016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/>
              <a:t>1</a:t>
            </a:r>
            <a:r>
              <a:rPr lang="ru-RU" b="1" dirty="0"/>
              <a:t>. Безопасность на улице.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b="1" dirty="0" smtClean="0"/>
              <a:t>2</a:t>
            </a:r>
            <a:r>
              <a:rPr lang="ru-RU" b="1" dirty="0"/>
              <a:t>. Безопасность на концерте.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b="1" dirty="0" smtClean="0"/>
              <a:t>3</a:t>
            </a:r>
            <a:r>
              <a:rPr lang="ru-RU" b="1" dirty="0"/>
              <a:t>. Поведение на митинге.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b="1" dirty="0" smtClean="0"/>
              <a:t>4</a:t>
            </a:r>
            <a:r>
              <a:rPr lang="ru-RU" b="1" dirty="0"/>
              <a:t>. Некоторые советы по поведению при угрозе взрыва.</a:t>
            </a:r>
            <a:endParaRPr lang="ru-RU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6632"/>
            <a:ext cx="8604448" cy="4536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Лучше всего вообще избежать воздействия взрыва. Но если это невозможно, то в зависимости от обстоятельств и имеющегося времени необходимо выполнить следующие действия: </a:t>
            </a:r>
          </a:p>
          <a:p>
            <a:r>
              <a:rPr lang="ru-RU" dirty="0" smtClean="0"/>
              <a:t>удалиться на максимально возможное расстояние от места размещения предполагаемого взрывного устройства (для сведения – радиус разлета стальных осколков может составлять до 1000 м и более); </a:t>
            </a:r>
          </a:p>
          <a:p>
            <a:r>
              <a:rPr lang="ru-RU" dirty="0" smtClean="0"/>
              <a:t>укрыться за крупными предметами или в складках местности (в качестве укрытия НЕ следует использовать стеклянные витрины или стеллажи с легковоспламеняющимися веществами); </a:t>
            </a:r>
          </a:p>
          <a:p>
            <a:r>
              <a:rPr lang="ru-RU" dirty="0" smtClean="0"/>
              <a:t>при возможности укрыться необходимо обеспечить минимальную площадь поверхности тела в направлении возможного прихода ударной волны и осколков, например, сев на корточки на расстоянии не ближе 0,5 м от стены и прижав голову к коленям, прикрыв ее портфелем, сумкой, книгой, руками, одеждой и т. п.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448" y="4005064"/>
            <a:ext cx="3814106" cy="24929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4008" y="332656"/>
            <a:ext cx="833048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Таким образом, обучение населения моделям безопасного поведения является в настоящее время приоритетным направлением психологии безопасности. Как бы государство ни старалось защитить своих граждан, каждый должен пытаться самостоятельно обеспечить себе и своим близким безопасное существование. </a:t>
            </a:r>
            <a:endParaRPr lang="ru-RU" dirty="0"/>
          </a:p>
        </p:txBody>
      </p:sp>
      <p:pic>
        <p:nvPicPr>
          <p:cNvPr id="2050" name="Picture 2" descr="http://e-learning.volbi.ru/pluginfile.php/220995/course/overviewfiles/%D0%91%D0%96%D0%94%2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3065" y="3861048"/>
            <a:ext cx="1932366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2746" y="1628800"/>
            <a:ext cx="4032448" cy="15841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dirty="0" smtClean="0"/>
              <a:t>Формирование моделей безопасного поведения среди населения в различных жизненных ситуациях, в том числе и экстремальных, – это основная цель </a:t>
            </a:r>
            <a:r>
              <a:rPr lang="ru-RU" sz="2600" b="1" dirty="0" smtClean="0"/>
              <a:t>психологии безопасности</a:t>
            </a:r>
            <a:r>
              <a:rPr lang="ru-RU" sz="2600" dirty="0" smtClean="0"/>
              <a:t>. </a:t>
            </a:r>
            <a:endParaRPr lang="ru-RU" sz="26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7410" name="Picture 2" descr="https://avatars.mds.yandex.net/get-zen_doc/1714479/pub_5d355e1014f98000adeaed2b_5d355e4dc0dcf200ada05b2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9170" y="1007367"/>
            <a:ext cx="4543390" cy="328638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51012" y="4437112"/>
            <a:ext cx="8604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Такие обыденные жизненные ситуации, как поведение на улице, в различных местах скопления людей, в общественном транспорте и т.д. могут неожиданно превратиться в экстремальные, и человек должен быть к этому готов. </a:t>
            </a:r>
            <a:r>
              <a:rPr lang="ru-RU" sz="2000" dirty="0" smtClean="0"/>
              <a:t>Необходимо </a:t>
            </a:r>
            <a:r>
              <a:rPr lang="ru-RU" sz="2000" dirty="0"/>
              <a:t>формировать модели безопасного поведения в различных кризисных ситуациях у детей начиная с раннего возраста и уделять этой проблеме значительное время в течение всей последующей жизни человека. Особенно это актуально среди населения в городе.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11550"/>
            <a:ext cx="334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Безопасность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 улице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2.fotokto.ru/concurs/photo/full/9/95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12078"/>
            <a:ext cx="4427984" cy="295346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676456" cy="692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Часто пребывание в крупном населенном пункте более опасно, чем в дикой и безлюдной местности</a:t>
            </a: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164681"/>
            <a:ext cx="8532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Присутствуя в крупном населенном пункте: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избегайте прогулок в одиночестве в малолюдных местах;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откажитесь по возможности от ночных передвижений, в крайнем случае воспользуйтесь такси;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если к вам грубо обращаются по поводу якобы допущенной ошибки или делают вас объектом насмешек, не отвечайте и не поддавайтесь на провокации;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старайтесь предвидеть неприятные ситуации и избегать их;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не останавливайте, по возможности, машины автостопом и не соглашайтесь на то, чтобы вас подвозили незнакомые люди;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никогда не показывайте деньги или драгоценности, их надо держать во внутреннем кармане, в сумке или в другом надежном месте;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не нагружайте себя свертками и пакетами, лучше всегда иметь свободу движений на тот случай, если возникает необходимость защищаться;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8535888" cy="56166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если кто-либо мешает вам передвигаться и вы не можете освободиться, обратитесь к полицейскому; если вы в здании, позвоните в звонок на любой входной двери; </a:t>
            </a:r>
          </a:p>
          <a:p>
            <a:r>
              <a:rPr lang="ru-RU" dirty="0" smtClean="0"/>
              <a:t>в незнакомом городе передвигайтесь с картой, которая позволит сэкономить время; по той же причине побольше обращайтесь к разным людям, когда вы ищете какой-нибудь адрес, потому что единственный ответ может быть неправильным; </a:t>
            </a:r>
          </a:p>
          <a:p>
            <a:r>
              <a:rPr lang="ru-RU" dirty="0" smtClean="0"/>
              <a:t>не показывайте слишком явно, что вы турист; прогуливайтесь с местной газетой под мышкой, смешивайтесь с местными жителями;</a:t>
            </a:r>
          </a:p>
          <a:p>
            <a:r>
              <a:rPr lang="ru-RU" dirty="0" smtClean="0"/>
              <a:t>будьте </a:t>
            </a:r>
            <a:r>
              <a:rPr lang="ru-RU" dirty="0"/>
              <a:t>внимательны к подворотням и плохо освещенным углам, стараясь по возможности их избегать; </a:t>
            </a:r>
          </a:p>
          <a:p>
            <a:r>
              <a:rPr lang="ru-RU" dirty="0" smtClean="0"/>
              <a:t>если </a:t>
            </a:r>
            <a:r>
              <a:rPr lang="ru-RU" dirty="0"/>
              <a:t>какой-нибудь автомобилист спрашивает совета, дайте его быстро и четко или извинитесь, что вы не знаете этого места, но не вызывайтесь сопровождать незнакомого человека; </a:t>
            </a:r>
          </a:p>
          <a:p>
            <a:r>
              <a:rPr lang="ru-RU" dirty="0" smtClean="0"/>
              <a:t>избегайте </a:t>
            </a:r>
            <a:r>
              <a:rPr lang="ru-RU" dirty="0"/>
              <a:t>садиться в пустой автобус, а если вам все-таки приходится делать это, садитесь ближе к водителю; </a:t>
            </a:r>
          </a:p>
          <a:p>
            <a:r>
              <a:rPr lang="ru-RU" dirty="0" smtClean="0"/>
              <a:t>когда </a:t>
            </a:r>
            <a:r>
              <a:rPr lang="ru-RU" dirty="0"/>
              <a:t>вы передвигаетесь в городе, всегда удобно иметь в распоряжении несколько мелких монет и билетов на городской транспорт.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6154" y="836712"/>
            <a:ext cx="3312368" cy="1691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Множество людей, несколько часов ожидающих встречи с кумиром, легко становятся неуправляемыми</a:t>
            </a:r>
            <a:endParaRPr lang="ru-RU" dirty="0"/>
          </a:p>
        </p:txBody>
      </p:sp>
      <p:pic>
        <p:nvPicPr>
          <p:cNvPr id="9218" name="Picture 2" descr="https://kuban24.tv/wp-content/uploads/2018/10/181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564820" cy="304321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2654637"/>
            <a:ext cx="86044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Помните</a:t>
            </a:r>
            <a:r>
              <a:rPr lang="ru-RU" b="1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наибольшая давка бывает перед сценой, так как все стремятся вперед;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избегайте становиться между динамиками, так как максимальный уровень звучания делает восприятие музыки невозможным и притупляет чувства;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 занимайте мест в углах зала, близко к стене или поперечным перегородкам (между секторами), откуда трудно убежать и где есть опасность быть раздавленным;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ожидая начала спектакля и входа в театр или начала матча на стадионе, не приближайтесь к стеклянным дверям или ограждениям, к которым вас могут прижать;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если толпа побежала, постарайтесь не упасть, встать будет почти невозможно;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если толпа увлекла, позвольте людскому морю нести вас: глубоко вздохнув, поднимите руки локтями вперед и постарайтесь держать локти на уровне подбородка;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подобных ситуациях не держите руки в карманах и будьте начеку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5586" y="156037"/>
            <a:ext cx="3460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 Безопасность на концерте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80728"/>
            <a:ext cx="806489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Если вы оказались на митинге, то следуйте рекомендациям: </a:t>
            </a:r>
          </a:p>
          <a:p>
            <a:r>
              <a:rPr lang="ru-RU" dirty="0" smtClean="0"/>
              <a:t>не стойте возле мусорных контейнеров, урн, детских колясок, бесхозных чемоданов: часто именно в этих местах закладывают взрывчатку те, кто стремится к дестабилизации обстановки на митинге; </a:t>
            </a:r>
          </a:p>
          <a:p>
            <a:r>
              <a:rPr lang="ru-RU" dirty="0" smtClean="0"/>
              <a:t>не находитесь рядом со сценой или местом, где выступают ораторы: эти места под пристальным вниманием милиции и воинственно настроенных элементов, а также в случае возникновения давки и суматохи отступать с этих позиций труднее; </a:t>
            </a:r>
          </a:p>
          <a:p>
            <a:r>
              <a:rPr lang="ru-RU" dirty="0" smtClean="0"/>
              <a:t>кино- и фотоаппаратура привлекает внимание </a:t>
            </a:r>
            <a:r>
              <a:rPr lang="ru-RU" dirty="0" err="1" smtClean="0"/>
              <a:t>экстремистски</a:t>
            </a:r>
            <a:r>
              <a:rPr lang="ru-RU" dirty="0" smtClean="0"/>
              <a:t> настроенных элементов. В лучшем случае пострадает ваша аппаратура, в худшем – вы сами; </a:t>
            </a:r>
          </a:p>
          <a:p>
            <a:r>
              <a:rPr lang="ru-RU" dirty="0" smtClean="0"/>
              <a:t>находиться рядом с работниками полиции опасно, т. к. на них чаще всего направлено недовольство толпы, в них летят камни;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260648"/>
            <a:ext cx="3037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3. Поведение на митинге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32656"/>
            <a:ext cx="7992888" cy="5589240"/>
          </a:xfrm>
        </p:spPr>
        <p:txBody>
          <a:bodyPr>
            <a:normAutofit/>
          </a:bodyPr>
          <a:lstStyle/>
          <a:p>
            <a:r>
              <a:rPr lang="ru-RU" dirty="0" smtClean="0"/>
              <a:t>если полиция начала операцию по рассеиванию толпы, не теряйте спокойствия и самообладания. Если вы начнете спасаться бегством, вас могут принять за одного из зачинщиков. В суматохе вы никому ничего не докажете. Поэтому стойте спокойно, не кричите, не делайте движений, которые могут быть восприняты как агрессивные. Всем своим видом выражайте миролюбие – это будет наилучшей гарантией того, что при рассеивании толпы работники полиции вас не тронут. В таких случаях (впрочем, и всегда) полезно иметь при себе удостоверение личности: вы не будете задержаны полицией до «выяснения личности»; </a:t>
            </a:r>
          </a:p>
          <a:p>
            <a:r>
              <a:rPr lang="ru-RU" dirty="0" smtClean="0"/>
              <a:t>выбраться из неподвижной толпы вам помогут нетрадиционные методы: притворитесь больным, пьяным, сделайте вид, что вам плохо и т. п.; </a:t>
            </a:r>
          </a:p>
          <a:p>
            <a:r>
              <a:rPr lang="ru-RU" dirty="0" smtClean="0"/>
              <a:t>в случае если толпа пришла в движение, опасно находиться возле стеклянных витрин магазинов, стен зданий, деревьев. Прижатые к ним толпой, вы можете получить серьезную травму;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8208912" cy="53285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движущейся толпе главное не упасть, поэтому лучше следовать по направлению движения толпы и стремиться быть в центре нее (здесь больше воздуха, времени, чтобы подумать, и возможностей для маневров). А если у вас есть какие-либо громоздкие вещи (чемодан, рюкзак, большие сумки), их лучше бросить, так как они могут стать причиной вашего падения; </a:t>
            </a:r>
          </a:p>
          <a:p>
            <a:r>
              <a:rPr lang="ru-RU" dirty="0" smtClean="0"/>
              <a:t>если же вы упали в движущейся толпе, то необходимо немедленно подняться, используя все возможные средства, – иначе вас затопчут. Для этого можно применить следующий прием: быстро встать на четвереньки, выставить как можно дальше вперед опорную ногу и, не сгибая ее, под напором толпы резко подняться. Или постарайтесь свернуться клубком, защищая голову предплечьями и кистями рук, закрывая затылок. Оказавшись в таком месте, где упали друг на друга несколько человек, постарайтесь выбраться любой ценой, не подвергая себя опасности удушья под грудой тел; </a:t>
            </a:r>
          </a:p>
          <a:p>
            <a:r>
              <a:rPr lang="ru-RU" dirty="0" smtClean="0"/>
              <a:t>при применении слезоточивого газа можно защититься следующими приемами: закрыть рот и нос платком, смоченным в любой жидкости; если глаза оказались поражены, необходимо быстро и часто моргать, чтобы слезы вымыли химическое средство. В любом случае лучше всего покинуть место применения газа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8280920" cy="2738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Технических средств, способных обеспечить стопроцентную защиту от террористических актов и их последствий, нет и, наверное, никогда не будет. Как это ни смешно звучит, но наиболее эффективным и доступным способом защиты от поражающих факторов взрыва (осколки, ударная волна и продукты детонации) является защита расстоянием. И чем расстояние больше, тем лучше.</a:t>
            </a:r>
            <a:endParaRPr lang="ru-RU" dirty="0"/>
          </a:p>
        </p:txBody>
      </p:sp>
      <p:pic>
        <p:nvPicPr>
          <p:cNvPr id="4098" name="Picture 2" descr="https://img1.goodfon.ru/original/1920x1080/0/9d/poverhnost-vzryv-energ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96952"/>
            <a:ext cx="6408712" cy="36049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71600" y="47667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4. Некоторые советы по поведению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 угрозе взрыва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108</TotalTime>
  <Words>1322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Book</vt:lpstr>
      <vt:lpstr>Times New Roman</vt:lpstr>
      <vt:lpstr>Wingdings</vt:lpstr>
      <vt:lpstr>Crop</vt:lpstr>
      <vt:lpstr>Защита населения от террористических воздействий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населения от террористических воздействий</dc:title>
  <dc:creator>Пользователь Windows</dc:creator>
  <cp:lastModifiedBy>Roman</cp:lastModifiedBy>
  <cp:revision>10</cp:revision>
  <dcterms:created xsi:type="dcterms:W3CDTF">2020-01-06T15:54:56Z</dcterms:created>
  <dcterms:modified xsi:type="dcterms:W3CDTF">2021-06-07T18:32:19Z</dcterms:modified>
</cp:coreProperties>
</file>