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6" r:id="rId10"/>
    <p:sldId id="267" r:id="rId11"/>
    <p:sldId id="265" r:id="rId12"/>
    <p:sldId id="268" r:id="rId13"/>
    <p:sldId id="269" r:id="rId14"/>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3F6D"/>
    <a:srgbClr val="2F2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96" d="100"/>
          <a:sy n="96" d="100"/>
        </p:scale>
        <p:origin x="86" y="1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89D77-6121-443B-93BB-C1022F07A9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2C29BBB0-3F70-430C-90D1-6CB66B2D25E9}">
      <dgm:prSet phldrT="[Текст]" custT="1"/>
      <dgm:spPr/>
      <dgm:t>
        <a:bodyPr/>
        <a:lstStyle/>
        <a:p>
          <a:r>
            <a:rPr lang="ru-RU" sz="1200" dirty="0">
              <a:latin typeface="Times New Roman" panose="02020603050405020304" pitchFamily="18" charset="0"/>
              <a:cs typeface="Times New Roman" panose="02020603050405020304" pitchFamily="18" charset="0"/>
            </a:rPr>
            <a:t>Е.Л. </a:t>
          </a:r>
          <a:r>
            <a:rPr lang="ru-RU" sz="1200" dirty="0" err="1">
              <a:latin typeface="Times New Roman" panose="02020603050405020304" pitchFamily="18" charset="0"/>
              <a:cs typeface="Times New Roman" panose="02020603050405020304" pitchFamily="18" charset="0"/>
            </a:rPr>
            <a:t>Вартанова</a:t>
          </a:r>
          <a:r>
            <a:rPr lang="ru-RU" sz="1200" dirty="0">
              <a:latin typeface="Times New Roman" panose="02020603050405020304" pitchFamily="18" charset="0"/>
              <a:cs typeface="Times New Roman" panose="02020603050405020304" pitchFamily="18" charset="0"/>
            </a:rPr>
            <a:t>: «Средства массовой информации являются важнейшим социально-политическим институтом, и потому в разных национальных контекстах рассматриваются как институт демократии, способствующий свободному избирательному процессу, либо как институт формирования общественного мнения, либо как эффективный инструмент манипулирования им»</a:t>
          </a:r>
        </a:p>
      </dgm:t>
    </dgm:pt>
    <dgm:pt modelId="{2DCA0FF8-D753-4DCF-81CC-5CFE26F37201}" type="parTrans" cxnId="{BCCC4BC8-E5CC-44BD-9C2E-6C7E2BBBB4C6}">
      <dgm:prSet/>
      <dgm:spPr/>
      <dgm:t>
        <a:bodyPr/>
        <a:lstStyle/>
        <a:p>
          <a:endParaRPr lang="ru-RU"/>
        </a:p>
      </dgm:t>
    </dgm:pt>
    <dgm:pt modelId="{F45AE53C-91DE-4616-908A-63DC1228B2AC}" type="sibTrans" cxnId="{BCCC4BC8-E5CC-44BD-9C2E-6C7E2BBBB4C6}">
      <dgm:prSet/>
      <dgm:spPr/>
      <dgm:t>
        <a:bodyPr/>
        <a:lstStyle/>
        <a:p>
          <a:endParaRPr lang="ru-RU"/>
        </a:p>
      </dgm:t>
    </dgm:pt>
    <dgm:pt modelId="{7183B456-53CC-4DD7-99E4-53CEECA6DB78}">
      <dgm:prSet phldrT="[Текст]" custT="1"/>
      <dgm:spPr/>
      <dgm:t>
        <a:bodyPr/>
        <a:lstStyle/>
        <a:p>
          <a:r>
            <a:rPr lang="ru-RU" sz="1200" dirty="0">
              <a:latin typeface="Times New Roman" panose="02020603050405020304" pitchFamily="18" charset="0"/>
              <a:cs typeface="Times New Roman" panose="02020603050405020304" pitchFamily="18" charset="0"/>
            </a:rPr>
            <a:t>И.Н. </a:t>
          </a:r>
          <a:r>
            <a:rPr lang="ru-RU" sz="1200" dirty="0" err="1">
              <a:latin typeface="Times New Roman" panose="02020603050405020304" pitchFamily="18" charset="0"/>
              <a:cs typeface="Times New Roman" panose="02020603050405020304" pitchFamily="18" charset="0"/>
            </a:rPr>
            <a:t>Кемарская</a:t>
          </a:r>
          <a:r>
            <a:rPr lang="ru-RU" sz="1200" dirty="0">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ea typeface="Calibri" panose="020F0502020204030204" pitchFamily="34" charset="0"/>
            </a:rPr>
            <a:t>средства массовой информации могут выступать институтом сохранения и развития национальной идентичности</a:t>
          </a:r>
          <a:r>
            <a:rPr lang="ru-RU" sz="1200" dirty="0">
              <a:latin typeface="Times New Roman" panose="02020603050405020304" pitchFamily="18" charset="0"/>
              <a:cs typeface="Times New Roman" panose="02020603050405020304" pitchFamily="18" charset="0"/>
            </a:rPr>
            <a:t> »</a:t>
          </a:r>
        </a:p>
      </dgm:t>
    </dgm:pt>
    <dgm:pt modelId="{6EB89F0F-5B21-44E7-B189-6B9AA2FC166D}" type="parTrans" cxnId="{CC9DD94E-EC21-4E8B-AA78-56E322425E36}">
      <dgm:prSet/>
      <dgm:spPr/>
      <dgm:t>
        <a:bodyPr/>
        <a:lstStyle/>
        <a:p>
          <a:endParaRPr lang="ru-RU"/>
        </a:p>
      </dgm:t>
    </dgm:pt>
    <dgm:pt modelId="{54E05F00-E588-49D4-85D3-1ECCF6DED1A2}" type="sibTrans" cxnId="{CC9DD94E-EC21-4E8B-AA78-56E322425E36}">
      <dgm:prSet/>
      <dgm:spPr/>
      <dgm:t>
        <a:bodyPr/>
        <a:lstStyle/>
        <a:p>
          <a:endParaRPr lang="ru-RU"/>
        </a:p>
      </dgm:t>
    </dgm:pt>
    <dgm:pt modelId="{3473FECA-BE1C-446F-B05E-B652C847FD1B}">
      <dgm:prSet phldrT="[Текст]" custT="1"/>
      <dgm:spPr/>
      <dgm:t>
        <a:bodyPr/>
        <a:lstStyle/>
        <a:p>
          <a:r>
            <a:rPr lang="ru-RU" sz="1200" dirty="0">
              <a:latin typeface="Times New Roman" panose="02020603050405020304" pitchFamily="18" charset="0"/>
              <a:cs typeface="Times New Roman" panose="02020603050405020304" pitchFamily="18" charset="0"/>
            </a:rPr>
            <a:t>В.Ю. Зорин: «Важную роль в современном этнокультурном развитии народов России играют средства массовой информации»</a:t>
          </a:r>
        </a:p>
      </dgm:t>
    </dgm:pt>
    <dgm:pt modelId="{F3DDB101-00D1-4C50-9E24-2E5BE1BBEDDC}" type="parTrans" cxnId="{5A1A296E-C059-4696-8A59-4A83379FEFB2}">
      <dgm:prSet/>
      <dgm:spPr/>
      <dgm:t>
        <a:bodyPr/>
        <a:lstStyle/>
        <a:p>
          <a:endParaRPr lang="ru-RU"/>
        </a:p>
      </dgm:t>
    </dgm:pt>
    <dgm:pt modelId="{A88D4201-7DBB-4FE9-9CB8-CB978A905984}" type="sibTrans" cxnId="{5A1A296E-C059-4696-8A59-4A83379FEFB2}">
      <dgm:prSet/>
      <dgm:spPr/>
      <dgm:t>
        <a:bodyPr/>
        <a:lstStyle/>
        <a:p>
          <a:endParaRPr lang="ru-RU"/>
        </a:p>
      </dgm:t>
    </dgm:pt>
    <dgm:pt modelId="{94FD2912-CB86-455F-8C22-62131630BC89}">
      <dgm:prSet phldrT="[Текст]" custT="1"/>
      <dgm:spPr/>
      <dgm:t>
        <a:bodyPr/>
        <a:lstStyle/>
        <a:p>
          <a:r>
            <a:rPr lang="ru-RU" sz="1200" dirty="0">
              <a:latin typeface="Times New Roman" panose="02020603050405020304" pitchFamily="18" charset="0"/>
              <a:cs typeface="Times New Roman" panose="02020603050405020304" pitchFamily="18" charset="0"/>
            </a:rPr>
            <a:t>И.В. Ерофеева: «</a:t>
          </a:r>
          <a:r>
            <a:rPr lang="ru-RU" sz="1200" dirty="0">
              <a:effectLst/>
              <a:latin typeface="Times New Roman" panose="02020603050405020304" pitchFamily="18" charset="0"/>
              <a:ea typeface="Calibri" panose="020F0502020204030204" pitchFamily="34" charset="0"/>
            </a:rPr>
            <a:t>в информационном обществе именно средства массовой информации конструируют национальную картину мира, определяют  ценностные приоритеты социальной, политической и духовной жизни России. СМИ сегодня</a:t>
          </a:r>
          <a:r>
            <a:rPr lang="ru-RU" sz="1200" dirty="0">
              <a:latin typeface="Times New Roman" panose="02020603050405020304" pitchFamily="18" charset="0"/>
              <a:cs typeface="Times New Roman" panose="02020603050405020304" pitchFamily="18" charset="0"/>
            </a:rPr>
            <a:t>»</a:t>
          </a:r>
        </a:p>
      </dgm:t>
    </dgm:pt>
    <dgm:pt modelId="{53839D7D-64C3-4D4E-A63E-E882FBCEB8FA}" type="parTrans" cxnId="{28621F89-C783-4E5A-921D-07FAC880C0B6}">
      <dgm:prSet/>
      <dgm:spPr/>
      <dgm:t>
        <a:bodyPr/>
        <a:lstStyle/>
        <a:p>
          <a:endParaRPr lang="ru-RU"/>
        </a:p>
      </dgm:t>
    </dgm:pt>
    <dgm:pt modelId="{7C9C964F-99D1-4959-8336-0277405B11AF}" type="sibTrans" cxnId="{28621F89-C783-4E5A-921D-07FAC880C0B6}">
      <dgm:prSet/>
      <dgm:spPr/>
      <dgm:t>
        <a:bodyPr/>
        <a:lstStyle/>
        <a:p>
          <a:endParaRPr lang="ru-RU"/>
        </a:p>
      </dgm:t>
    </dgm:pt>
    <dgm:pt modelId="{8BA99819-BCB1-4272-B244-0B2A76301FD5}">
      <dgm:prSet phldrT="[Текст]" custT="1"/>
      <dgm:spPr/>
      <dgm:t>
        <a:bodyPr/>
        <a:lstStyle/>
        <a:p>
          <a:r>
            <a:rPr lang="ru-RU" sz="1100" dirty="0">
              <a:latin typeface="Times New Roman" panose="02020603050405020304" pitchFamily="18" charset="0"/>
              <a:cs typeface="Times New Roman" panose="02020603050405020304" pitchFamily="18" charset="0"/>
            </a:rPr>
            <a:t>Е.П. Прохоров: «</a:t>
          </a:r>
          <a:r>
            <a:rPr lang="ru-RU" sz="1100" dirty="0">
              <a:effectLst/>
              <a:latin typeface="Times New Roman" panose="02020603050405020304" pitchFamily="18" charset="0"/>
              <a:ea typeface="Calibri" panose="020F0502020204030204" pitchFamily="34" charset="0"/>
            </a:rPr>
            <a:t>Воспитывая уважение к культуре, стремление проникнуть в ее кладовые, способствуя этому процессу с помощью "трансляций" культурных ценностей &lt;…&gt; и различного уровня "комментариев" &lt;…&gt; журналистика "работает" на повышение общей культуры населения. А одновременно действует и в области пробуждения творческих потенций масс. &lt;…&gt; журналистика как институт культуры должна ясно осознавать свою роль &lt;…&gt;в активизации использования его (человека – Е.Р.) культурного багажа в различных областях социальной практики</a:t>
          </a:r>
          <a:r>
            <a:rPr lang="ru-RU" sz="1100" dirty="0">
              <a:latin typeface="Times New Roman" panose="02020603050405020304" pitchFamily="18" charset="0"/>
              <a:cs typeface="Times New Roman" panose="02020603050405020304" pitchFamily="18" charset="0"/>
            </a:rPr>
            <a:t>»</a:t>
          </a:r>
        </a:p>
      </dgm:t>
    </dgm:pt>
    <dgm:pt modelId="{22BE7D0D-734E-4DBF-8057-44F1C2CFF35B}" type="parTrans" cxnId="{6507F8FF-D79F-4655-A21B-5A4E5D8A8A1E}">
      <dgm:prSet/>
      <dgm:spPr/>
      <dgm:t>
        <a:bodyPr/>
        <a:lstStyle/>
        <a:p>
          <a:endParaRPr lang="ru-RU"/>
        </a:p>
      </dgm:t>
    </dgm:pt>
    <dgm:pt modelId="{41256E3A-F583-4523-A16C-B797D94665F5}" type="sibTrans" cxnId="{6507F8FF-D79F-4655-A21B-5A4E5D8A8A1E}">
      <dgm:prSet/>
      <dgm:spPr/>
      <dgm:t>
        <a:bodyPr/>
        <a:lstStyle/>
        <a:p>
          <a:endParaRPr lang="ru-RU"/>
        </a:p>
      </dgm:t>
    </dgm:pt>
    <dgm:pt modelId="{F55A93CA-F62B-4169-8EE2-FE95AD15A46A}" type="pres">
      <dgm:prSet presAssocID="{C2689D77-6121-443B-93BB-C1022F07A912}" presName="diagram" presStyleCnt="0">
        <dgm:presLayoutVars>
          <dgm:dir/>
          <dgm:resizeHandles val="exact"/>
        </dgm:presLayoutVars>
      </dgm:prSet>
      <dgm:spPr/>
    </dgm:pt>
    <dgm:pt modelId="{1E34944B-C22D-4B48-A1DF-998E8658F82E}" type="pres">
      <dgm:prSet presAssocID="{2C29BBB0-3F70-430C-90D1-6CB66B2D25E9}" presName="node" presStyleLbl="node1" presStyleIdx="0" presStyleCnt="5">
        <dgm:presLayoutVars>
          <dgm:bulletEnabled val="1"/>
        </dgm:presLayoutVars>
      </dgm:prSet>
      <dgm:spPr/>
    </dgm:pt>
    <dgm:pt modelId="{B24BE7A3-FE90-451B-9173-491670966D03}" type="pres">
      <dgm:prSet presAssocID="{F45AE53C-91DE-4616-908A-63DC1228B2AC}" presName="sibTrans" presStyleCnt="0"/>
      <dgm:spPr/>
    </dgm:pt>
    <dgm:pt modelId="{9CA466A7-0F99-481E-8F3E-8205A21E8323}" type="pres">
      <dgm:prSet presAssocID="{7183B456-53CC-4DD7-99E4-53CEECA6DB78}" presName="node" presStyleLbl="node1" presStyleIdx="1" presStyleCnt="5">
        <dgm:presLayoutVars>
          <dgm:bulletEnabled val="1"/>
        </dgm:presLayoutVars>
      </dgm:prSet>
      <dgm:spPr/>
    </dgm:pt>
    <dgm:pt modelId="{F48A28F1-0221-41AA-97CE-226486A6EEFE}" type="pres">
      <dgm:prSet presAssocID="{54E05F00-E588-49D4-85D3-1ECCF6DED1A2}" presName="sibTrans" presStyleCnt="0"/>
      <dgm:spPr/>
    </dgm:pt>
    <dgm:pt modelId="{393E89ED-F1D2-44FF-A446-41A51B7B5FE2}" type="pres">
      <dgm:prSet presAssocID="{3473FECA-BE1C-446F-B05E-B652C847FD1B}" presName="node" presStyleLbl="node1" presStyleIdx="2" presStyleCnt="5">
        <dgm:presLayoutVars>
          <dgm:bulletEnabled val="1"/>
        </dgm:presLayoutVars>
      </dgm:prSet>
      <dgm:spPr/>
    </dgm:pt>
    <dgm:pt modelId="{448D989B-CA5D-4F70-9CA9-9F7C139758B2}" type="pres">
      <dgm:prSet presAssocID="{A88D4201-7DBB-4FE9-9CB8-CB978A905984}" presName="sibTrans" presStyleCnt="0"/>
      <dgm:spPr/>
    </dgm:pt>
    <dgm:pt modelId="{EF340CD6-47B3-42DF-9FC0-DADA1FC47813}" type="pres">
      <dgm:prSet presAssocID="{94FD2912-CB86-455F-8C22-62131630BC89}" presName="node" presStyleLbl="node1" presStyleIdx="3" presStyleCnt="5">
        <dgm:presLayoutVars>
          <dgm:bulletEnabled val="1"/>
        </dgm:presLayoutVars>
      </dgm:prSet>
      <dgm:spPr/>
    </dgm:pt>
    <dgm:pt modelId="{8A50E9B0-C16A-439B-B69C-73A63DD91635}" type="pres">
      <dgm:prSet presAssocID="{7C9C964F-99D1-4959-8336-0277405B11AF}" presName="sibTrans" presStyleCnt="0"/>
      <dgm:spPr/>
    </dgm:pt>
    <dgm:pt modelId="{1E97573C-0EA8-4761-8A2D-1AFE549DDA1C}" type="pres">
      <dgm:prSet presAssocID="{8BA99819-BCB1-4272-B244-0B2A76301FD5}" presName="node" presStyleLbl="node1" presStyleIdx="4" presStyleCnt="5">
        <dgm:presLayoutVars>
          <dgm:bulletEnabled val="1"/>
        </dgm:presLayoutVars>
      </dgm:prSet>
      <dgm:spPr/>
    </dgm:pt>
  </dgm:ptLst>
  <dgm:cxnLst>
    <dgm:cxn modelId="{0860E20D-F2A1-4B2D-8451-E8218B7AEE14}" type="presOf" srcId="{2C29BBB0-3F70-430C-90D1-6CB66B2D25E9}" destId="{1E34944B-C22D-4B48-A1DF-998E8658F82E}" srcOrd="0" destOrd="0" presId="urn:microsoft.com/office/officeart/2005/8/layout/default"/>
    <dgm:cxn modelId="{EE64B52F-E4CF-4375-91A6-2E6169F6EC9D}" type="presOf" srcId="{3473FECA-BE1C-446F-B05E-B652C847FD1B}" destId="{393E89ED-F1D2-44FF-A446-41A51B7B5FE2}" srcOrd="0" destOrd="0" presId="urn:microsoft.com/office/officeart/2005/8/layout/default"/>
    <dgm:cxn modelId="{5A1A296E-C059-4696-8A59-4A83379FEFB2}" srcId="{C2689D77-6121-443B-93BB-C1022F07A912}" destId="{3473FECA-BE1C-446F-B05E-B652C847FD1B}" srcOrd="2" destOrd="0" parTransId="{F3DDB101-00D1-4C50-9E24-2E5BE1BBEDDC}" sibTransId="{A88D4201-7DBB-4FE9-9CB8-CB978A905984}"/>
    <dgm:cxn modelId="{CC9DD94E-EC21-4E8B-AA78-56E322425E36}" srcId="{C2689D77-6121-443B-93BB-C1022F07A912}" destId="{7183B456-53CC-4DD7-99E4-53CEECA6DB78}" srcOrd="1" destOrd="0" parTransId="{6EB89F0F-5B21-44E7-B189-6B9AA2FC166D}" sibTransId="{54E05F00-E588-49D4-85D3-1ECCF6DED1A2}"/>
    <dgm:cxn modelId="{2759DB4F-3ED8-48B6-BE82-90698D6180B4}" type="presOf" srcId="{C2689D77-6121-443B-93BB-C1022F07A912}" destId="{F55A93CA-F62B-4169-8EE2-FE95AD15A46A}" srcOrd="0" destOrd="0" presId="urn:microsoft.com/office/officeart/2005/8/layout/default"/>
    <dgm:cxn modelId="{169F4853-998E-40F1-8FAC-AE8FFBA34047}" type="presOf" srcId="{8BA99819-BCB1-4272-B244-0B2A76301FD5}" destId="{1E97573C-0EA8-4761-8A2D-1AFE549DDA1C}" srcOrd="0" destOrd="0" presId="urn:microsoft.com/office/officeart/2005/8/layout/default"/>
    <dgm:cxn modelId="{157C8273-9D62-41A6-96DE-7C1819476760}" type="presOf" srcId="{7183B456-53CC-4DD7-99E4-53CEECA6DB78}" destId="{9CA466A7-0F99-481E-8F3E-8205A21E8323}" srcOrd="0" destOrd="0" presId="urn:microsoft.com/office/officeart/2005/8/layout/default"/>
    <dgm:cxn modelId="{4D4ED280-C959-4ECB-9BEB-6D7EB0E9442C}" type="presOf" srcId="{94FD2912-CB86-455F-8C22-62131630BC89}" destId="{EF340CD6-47B3-42DF-9FC0-DADA1FC47813}" srcOrd="0" destOrd="0" presId="urn:microsoft.com/office/officeart/2005/8/layout/default"/>
    <dgm:cxn modelId="{28621F89-C783-4E5A-921D-07FAC880C0B6}" srcId="{C2689D77-6121-443B-93BB-C1022F07A912}" destId="{94FD2912-CB86-455F-8C22-62131630BC89}" srcOrd="3" destOrd="0" parTransId="{53839D7D-64C3-4D4E-A63E-E882FBCEB8FA}" sibTransId="{7C9C964F-99D1-4959-8336-0277405B11AF}"/>
    <dgm:cxn modelId="{BCCC4BC8-E5CC-44BD-9C2E-6C7E2BBBB4C6}" srcId="{C2689D77-6121-443B-93BB-C1022F07A912}" destId="{2C29BBB0-3F70-430C-90D1-6CB66B2D25E9}" srcOrd="0" destOrd="0" parTransId="{2DCA0FF8-D753-4DCF-81CC-5CFE26F37201}" sibTransId="{F45AE53C-91DE-4616-908A-63DC1228B2AC}"/>
    <dgm:cxn modelId="{6507F8FF-D79F-4655-A21B-5A4E5D8A8A1E}" srcId="{C2689D77-6121-443B-93BB-C1022F07A912}" destId="{8BA99819-BCB1-4272-B244-0B2A76301FD5}" srcOrd="4" destOrd="0" parTransId="{22BE7D0D-734E-4DBF-8057-44F1C2CFF35B}" sibTransId="{41256E3A-F583-4523-A16C-B797D94665F5}"/>
    <dgm:cxn modelId="{4C033302-8D07-4F84-952C-BF683D9070D5}" type="presParOf" srcId="{F55A93CA-F62B-4169-8EE2-FE95AD15A46A}" destId="{1E34944B-C22D-4B48-A1DF-998E8658F82E}" srcOrd="0" destOrd="0" presId="urn:microsoft.com/office/officeart/2005/8/layout/default"/>
    <dgm:cxn modelId="{8766191C-6755-4629-8042-4A2AA36371C6}" type="presParOf" srcId="{F55A93CA-F62B-4169-8EE2-FE95AD15A46A}" destId="{B24BE7A3-FE90-451B-9173-491670966D03}" srcOrd="1" destOrd="0" presId="urn:microsoft.com/office/officeart/2005/8/layout/default"/>
    <dgm:cxn modelId="{52B8975C-A7DF-4B56-8EE2-04CB771AD672}" type="presParOf" srcId="{F55A93CA-F62B-4169-8EE2-FE95AD15A46A}" destId="{9CA466A7-0F99-481E-8F3E-8205A21E8323}" srcOrd="2" destOrd="0" presId="urn:microsoft.com/office/officeart/2005/8/layout/default"/>
    <dgm:cxn modelId="{A9C0ADFA-F187-469B-A0D8-B79198740C2D}" type="presParOf" srcId="{F55A93CA-F62B-4169-8EE2-FE95AD15A46A}" destId="{F48A28F1-0221-41AA-97CE-226486A6EEFE}" srcOrd="3" destOrd="0" presId="urn:microsoft.com/office/officeart/2005/8/layout/default"/>
    <dgm:cxn modelId="{E8D46C52-C09C-46AD-BA89-10A58040263E}" type="presParOf" srcId="{F55A93CA-F62B-4169-8EE2-FE95AD15A46A}" destId="{393E89ED-F1D2-44FF-A446-41A51B7B5FE2}" srcOrd="4" destOrd="0" presId="urn:microsoft.com/office/officeart/2005/8/layout/default"/>
    <dgm:cxn modelId="{D1AB6E1F-E573-4392-9CD0-CB7B8BE38F01}" type="presParOf" srcId="{F55A93CA-F62B-4169-8EE2-FE95AD15A46A}" destId="{448D989B-CA5D-4F70-9CA9-9F7C139758B2}" srcOrd="5" destOrd="0" presId="urn:microsoft.com/office/officeart/2005/8/layout/default"/>
    <dgm:cxn modelId="{32E24D09-0CBE-4641-A663-0CA78EC9AA2E}" type="presParOf" srcId="{F55A93CA-F62B-4169-8EE2-FE95AD15A46A}" destId="{EF340CD6-47B3-42DF-9FC0-DADA1FC47813}" srcOrd="6" destOrd="0" presId="urn:microsoft.com/office/officeart/2005/8/layout/default"/>
    <dgm:cxn modelId="{095C4613-8319-428F-8668-3C305B0B971F}" type="presParOf" srcId="{F55A93CA-F62B-4169-8EE2-FE95AD15A46A}" destId="{8A50E9B0-C16A-439B-B69C-73A63DD91635}" srcOrd="7" destOrd="0" presId="urn:microsoft.com/office/officeart/2005/8/layout/default"/>
    <dgm:cxn modelId="{97538297-85F8-4580-954B-24AEA38B073C}" type="presParOf" srcId="{F55A93CA-F62B-4169-8EE2-FE95AD15A46A}" destId="{1E97573C-0EA8-4761-8A2D-1AFE549DDA1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4944B-C22D-4B48-A1DF-998E8658F82E}">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Times New Roman" panose="02020603050405020304" pitchFamily="18" charset="0"/>
              <a:cs typeface="Times New Roman" panose="02020603050405020304" pitchFamily="18" charset="0"/>
            </a:rPr>
            <a:t>Е.Л. </a:t>
          </a:r>
          <a:r>
            <a:rPr lang="ru-RU" sz="1200" kern="1200" dirty="0" err="1">
              <a:latin typeface="Times New Roman" panose="02020603050405020304" pitchFamily="18" charset="0"/>
              <a:cs typeface="Times New Roman" panose="02020603050405020304" pitchFamily="18" charset="0"/>
            </a:rPr>
            <a:t>Вартанова</a:t>
          </a:r>
          <a:r>
            <a:rPr lang="ru-RU" sz="1200" kern="1200" dirty="0">
              <a:latin typeface="Times New Roman" panose="02020603050405020304" pitchFamily="18" charset="0"/>
              <a:cs typeface="Times New Roman" panose="02020603050405020304" pitchFamily="18" charset="0"/>
            </a:rPr>
            <a:t>: «Средства массовой информации являются важнейшим социально-политическим институтом, и потому в разных национальных контекстах рассматриваются как институт демократии, способствующий свободному избирательному процессу, либо как институт формирования общественного мнения, либо как эффективный инструмент манипулирования им»</a:t>
          </a:r>
        </a:p>
      </dsp:txBody>
      <dsp:txXfrm>
        <a:off x="0" y="39687"/>
        <a:ext cx="3286125" cy="1971675"/>
      </dsp:txXfrm>
    </dsp:sp>
    <dsp:sp modelId="{9CA466A7-0F99-481E-8F3E-8205A21E8323}">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Times New Roman" panose="02020603050405020304" pitchFamily="18" charset="0"/>
              <a:cs typeface="Times New Roman" panose="02020603050405020304" pitchFamily="18" charset="0"/>
            </a:rPr>
            <a:t>И.Н. </a:t>
          </a:r>
          <a:r>
            <a:rPr lang="ru-RU" sz="1200" kern="1200" dirty="0" err="1">
              <a:latin typeface="Times New Roman" panose="02020603050405020304" pitchFamily="18" charset="0"/>
              <a:cs typeface="Times New Roman" panose="02020603050405020304" pitchFamily="18" charset="0"/>
            </a:rPr>
            <a:t>Кемарская</a:t>
          </a:r>
          <a:r>
            <a:rPr lang="ru-RU" sz="1200" kern="1200" dirty="0">
              <a:latin typeface="Times New Roman" panose="02020603050405020304" pitchFamily="18" charset="0"/>
              <a:cs typeface="Times New Roman" panose="02020603050405020304" pitchFamily="18" charset="0"/>
            </a:rPr>
            <a:t>: «…</a:t>
          </a:r>
          <a:r>
            <a:rPr lang="ru-RU" sz="1200" kern="1200" dirty="0">
              <a:effectLst/>
              <a:latin typeface="Times New Roman" panose="02020603050405020304" pitchFamily="18" charset="0"/>
              <a:ea typeface="Calibri" panose="020F0502020204030204" pitchFamily="34" charset="0"/>
            </a:rPr>
            <a:t>средства массовой информации могут выступать институтом сохранения и развития национальной идентичности</a:t>
          </a:r>
          <a:r>
            <a:rPr lang="ru-RU" sz="1200" kern="1200" dirty="0">
              <a:latin typeface="Times New Roman" panose="02020603050405020304" pitchFamily="18" charset="0"/>
              <a:cs typeface="Times New Roman" panose="02020603050405020304" pitchFamily="18" charset="0"/>
            </a:rPr>
            <a:t> »</a:t>
          </a:r>
        </a:p>
      </dsp:txBody>
      <dsp:txXfrm>
        <a:off x="3614737" y="39687"/>
        <a:ext cx="3286125" cy="1971675"/>
      </dsp:txXfrm>
    </dsp:sp>
    <dsp:sp modelId="{393E89ED-F1D2-44FF-A446-41A51B7B5FE2}">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Times New Roman" panose="02020603050405020304" pitchFamily="18" charset="0"/>
              <a:cs typeface="Times New Roman" panose="02020603050405020304" pitchFamily="18" charset="0"/>
            </a:rPr>
            <a:t>В.Ю. Зорин: «Важную роль в современном этнокультурном развитии народов России играют средства массовой информации»</a:t>
          </a:r>
        </a:p>
      </dsp:txBody>
      <dsp:txXfrm>
        <a:off x="7229475" y="39687"/>
        <a:ext cx="3286125" cy="1971675"/>
      </dsp:txXfrm>
    </dsp:sp>
    <dsp:sp modelId="{EF340CD6-47B3-42DF-9FC0-DADA1FC47813}">
      <dsp:nvSpPr>
        <dsp:cNvPr id="0" name=""/>
        <dsp:cNvSpPr/>
      </dsp:nvSpPr>
      <dsp:spPr>
        <a:xfrm>
          <a:off x="1807368"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Times New Roman" panose="02020603050405020304" pitchFamily="18" charset="0"/>
              <a:cs typeface="Times New Roman" panose="02020603050405020304" pitchFamily="18" charset="0"/>
            </a:rPr>
            <a:t>И.В. Ерофеева: «</a:t>
          </a:r>
          <a:r>
            <a:rPr lang="ru-RU" sz="1200" kern="1200" dirty="0">
              <a:effectLst/>
              <a:latin typeface="Times New Roman" panose="02020603050405020304" pitchFamily="18" charset="0"/>
              <a:ea typeface="Calibri" panose="020F0502020204030204" pitchFamily="34" charset="0"/>
            </a:rPr>
            <a:t>в информационном обществе именно средства массовой информации конструируют национальную картину мира, определяют  ценностные приоритеты социальной, политической и духовной жизни России. СМИ сегодня</a:t>
          </a:r>
          <a:r>
            <a:rPr lang="ru-RU" sz="1200" kern="1200" dirty="0">
              <a:latin typeface="Times New Roman" panose="02020603050405020304" pitchFamily="18" charset="0"/>
              <a:cs typeface="Times New Roman" panose="02020603050405020304" pitchFamily="18" charset="0"/>
            </a:rPr>
            <a:t>»</a:t>
          </a:r>
        </a:p>
      </dsp:txBody>
      <dsp:txXfrm>
        <a:off x="1807368" y="2339975"/>
        <a:ext cx="3286125" cy="1971675"/>
      </dsp:txXfrm>
    </dsp:sp>
    <dsp:sp modelId="{1E97573C-0EA8-4761-8A2D-1AFE549DDA1C}">
      <dsp:nvSpPr>
        <dsp:cNvPr id="0" name=""/>
        <dsp:cNvSpPr/>
      </dsp:nvSpPr>
      <dsp:spPr>
        <a:xfrm>
          <a:off x="5422106"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Е.П. Прохоров: «</a:t>
          </a:r>
          <a:r>
            <a:rPr lang="ru-RU" sz="1100" kern="1200" dirty="0">
              <a:effectLst/>
              <a:latin typeface="Times New Roman" panose="02020603050405020304" pitchFamily="18" charset="0"/>
              <a:ea typeface="Calibri" panose="020F0502020204030204" pitchFamily="34" charset="0"/>
            </a:rPr>
            <a:t>Воспитывая уважение к культуре, стремление проникнуть в ее кладовые, способствуя этому процессу с помощью "трансляций" культурных ценностей &lt;…&gt; и различного уровня "комментариев" &lt;…&gt; журналистика "работает" на повышение общей культуры населения. А одновременно действует и в области пробуждения творческих потенций масс. &lt;…&gt; журналистика как институт культуры должна ясно осознавать свою роль &lt;…&gt;в активизации использования его (человека – Е.Р.) культурного багажа в различных областях социальной практики</a:t>
          </a:r>
          <a:r>
            <a:rPr lang="ru-RU" sz="1100" kern="1200" dirty="0">
              <a:latin typeface="Times New Roman" panose="02020603050405020304" pitchFamily="18" charset="0"/>
              <a:cs typeface="Times New Roman" panose="02020603050405020304" pitchFamily="18" charset="0"/>
            </a:rPr>
            <a:t>»</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E27F4D78-1085-4F0C-872D-B44C62B7AECB}" type="datetimeFigureOut">
              <a:rPr lang="ru-RU"/>
              <a:pPr>
                <a:defRPr/>
              </a:pPr>
              <a:t>30.10.2021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CE5D53A-BBA4-4596-A7E1-27A63D1925E1}"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DA6E7CC-3D48-4E62-A454-FC0A085C6711}" type="datetimeFigureOut">
              <a:rPr lang="ru-RU"/>
              <a:pPr>
                <a:defRPr/>
              </a:pPr>
              <a:t>30.10.2021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A1B8271-2AA3-4C9B-AD2C-D29D905BD42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39C2471-5FC8-455B-A91A-110028A2BC75}" type="datetimeFigureOut">
              <a:rPr lang="ru-RU"/>
              <a:pPr>
                <a:defRPr/>
              </a:pPr>
              <a:t>30.10.2021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6EB378C-A9EA-494B-AB36-37AB9BF6075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7505B43-D540-46A8-A09A-2A61F077373C}" type="datetimeFigureOut">
              <a:rPr lang="ru-RU"/>
              <a:pPr>
                <a:defRPr/>
              </a:pPr>
              <a:t>30.10.2021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0D5FF8B-8AAD-4DFE-86D7-2D1C489ED04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E5E5B280-2769-4C57-8ADF-A6DD2658D9B9}" type="datetimeFigureOut">
              <a:rPr lang="ru-RU"/>
              <a:pPr>
                <a:defRPr/>
              </a:pPr>
              <a:t>30.10.2021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90925AE-589B-4D0A-BCCC-DEB63033A8F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34CD5CE-44A6-4A3E-9D69-67D3EB0DD41D}" type="datetimeFigureOut">
              <a:rPr lang="ru-RU"/>
              <a:pPr>
                <a:defRPr/>
              </a:pPr>
              <a:t>30.10.2021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1E83CD1-AD16-48E7-8F14-4D0C43E53E0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C4DF8AF2-FDE0-4123-A2D6-E6BD589CA453}" type="datetimeFigureOut">
              <a:rPr lang="ru-RU"/>
              <a:pPr>
                <a:defRPr/>
              </a:pPr>
              <a:t>30.10.2021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4F3E878-B6BF-4B8C-9926-0593BBC6DE4B}"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CE8F8F79-003E-472D-9C94-1D84D458E9B1}" type="datetimeFigureOut">
              <a:rPr lang="ru-RU"/>
              <a:pPr>
                <a:defRPr/>
              </a:pPr>
              <a:t>30.10.2021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A79E701-E932-415A-B33B-1AA5BFEB6BE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2289A7D-215E-44B8-B446-E1E0F36FFBC1}" type="datetimeFigureOut">
              <a:rPr lang="ru-RU"/>
              <a:pPr>
                <a:defRPr/>
              </a:pPr>
              <a:t>30.10.2021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36DE87E-9645-4102-BA92-DD340072E42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8F6B251F-D8F3-4DF1-B6C2-B15ABF6A233C}" type="datetimeFigureOut">
              <a:rPr lang="ru-RU"/>
              <a:pPr>
                <a:defRPr/>
              </a:pPr>
              <a:t>30.10.2021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5BC1831-1522-408A-9458-2766E6B5EAA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03530A3-C77E-4A85-9F4F-7D614B68E525}" type="datetimeFigureOut">
              <a:rPr lang="ru-RU"/>
              <a:pPr>
                <a:defRPr/>
              </a:pPr>
              <a:t>30.10.2021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9DE834E-2001-4D2C-B189-A482CB667FC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654F949-45D2-45D1-B129-C4FC5A04206F}" type="datetimeFigureOut">
              <a:rPr lang="ru-RU"/>
              <a:pPr>
                <a:defRPr/>
              </a:pPr>
              <a:t>30.10.2021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CD9F03B-CCA6-46EF-A90E-E44033DCCAE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p:txBody>
          <a:bodyPr/>
          <a:lstStyle/>
          <a:p>
            <a:pPr eaLnBrk="1" hangingPunct="1"/>
            <a:endParaRPr lang="ru-RU"/>
          </a:p>
        </p:txBody>
      </p:sp>
      <p:sp>
        <p:nvSpPr>
          <p:cNvPr id="2051" name="Подзаголовок 2"/>
          <p:cNvSpPr>
            <a:spLocks noGrp="1"/>
          </p:cNvSpPr>
          <p:nvPr>
            <p:ph type="subTitle" idx="1"/>
          </p:nvPr>
        </p:nvSpPr>
        <p:spPr/>
        <p:txBody>
          <a:bodyPr/>
          <a:lstStyle/>
          <a:p>
            <a:pPr eaLnBrk="1" hangingPunct="1"/>
            <a:endParaRPr lang="ru-RU"/>
          </a:p>
        </p:txBody>
      </p:sp>
      <p:pic>
        <p:nvPicPr>
          <p:cNvPr id="2052" name="Рисунок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053" name="TextBox 7"/>
          <p:cNvSpPr txBox="1">
            <a:spLocks noChangeArrowheads="1"/>
          </p:cNvSpPr>
          <p:nvPr/>
        </p:nvSpPr>
        <p:spPr bwMode="auto">
          <a:xfrm>
            <a:off x="2689225" y="3167063"/>
            <a:ext cx="8658225" cy="1200329"/>
          </a:xfrm>
          <a:prstGeom prst="rect">
            <a:avLst/>
          </a:prstGeom>
          <a:noFill/>
          <a:ln w="9525">
            <a:noFill/>
            <a:miter lim="800000"/>
            <a:headEnd/>
            <a:tailEnd/>
          </a:ln>
        </p:spPr>
        <p:txBody>
          <a:bodyPr>
            <a:spAutoFit/>
          </a:bodyPr>
          <a:lstStyle/>
          <a:p>
            <a:pPr eaLnBrk="1" hangingPunct="1"/>
            <a:r>
              <a:rPr lang="ru-RU" sz="2400" b="1" dirty="0" err="1">
                <a:solidFill>
                  <a:schemeClr val="bg1"/>
                </a:solidFill>
                <a:latin typeface="Times New Roman" panose="02020603050405020304" pitchFamily="18" charset="0"/>
                <a:cs typeface="Times New Roman" panose="02020603050405020304" pitchFamily="18" charset="0"/>
              </a:rPr>
              <a:t>Этножурналистика</a:t>
            </a:r>
            <a:r>
              <a:rPr lang="ru-RU" sz="2400" b="1" dirty="0">
                <a:solidFill>
                  <a:schemeClr val="bg1"/>
                </a:solidFill>
                <a:latin typeface="Times New Roman" panose="02020603050405020304" pitchFamily="18" charset="0"/>
                <a:cs typeface="Times New Roman" panose="02020603050405020304" pitchFamily="18" charset="0"/>
              </a:rPr>
              <a:t> в контексте реализации Стратегии государственной национальной политики Российской Федерации на период до 2025 года</a:t>
            </a:r>
          </a:p>
        </p:txBody>
      </p:sp>
      <p:sp>
        <p:nvSpPr>
          <p:cNvPr id="2054" name="TextBox 8"/>
          <p:cNvSpPr txBox="1">
            <a:spLocks noChangeArrowheads="1"/>
          </p:cNvSpPr>
          <p:nvPr/>
        </p:nvSpPr>
        <p:spPr bwMode="auto">
          <a:xfrm>
            <a:off x="8420100" y="5753100"/>
            <a:ext cx="3016250" cy="368300"/>
          </a:xfrm>
          <a:prstGeom prst="rect">
            <a:avLst/>
          </a:prstGeom>
          <a:noFill/>
          <a:ln w="9525">
            <a:noFill/>
            <a:miter lim="800000"/>
            <a:headEnd/>
            <a:tailEnd/>
          </a:ln>
        </p:spPr>
        <p:txBody>
          <a:bodyPr>
            <a:spAutoFit/>
          </a:bodyPr>
          <a:lstStyle/>
          <a:p>
            <a:pPr algn="r" eaLnBrk="1" hangingPunct="1"/>
            <a:r>
              <a:rPr lang="ru-RU" dirty="0">
                <a:solidFill>
                  <a:srgbClr val="523F6D"/>
                </a:solidFill>
              </a:rPr>
              <a:t>Кафедра «Журналистика»</a:t>
            </a:r>
          </a:p>
        </p:txBody>
      </p:sp>
      <p:sp>
        <p:nvSpPr>
          <p:cNvPr id="2055" name="TextBox 9"/>
          <p:cNvSpPr txBox="1">
            <a:spLocks noChangeArrowheads="1"/>
          </p:cNvSpPr>
          <p:nvPr/>
        </p:nvSpPr>
        <p:spPr bwMode="auto">
          <a:xfrm>
            <a:off x="2497138" y="5753100"/>
            <a:ext cx="5718175" cy="368300"/>
          </a:xfrm>
          <a:prstGeom prst="rect">
            <a:avLst/>
          </a:prstGeom>
          <a:noFill/>
          <a:ln w="9525">
            <a:noFill/>
            <a:miter lim="800000"/>
            <a:headEnd/>
            <a:tailEnd/>
          </a:ln>
        </p:spPr>
        <p:txBody>
          <a:bodyPr>
            <a:spAutoFit/>
          </a:bodyPr>
          <a:lstStyle/>
          <a:p>
            <a:pPr eaLnBrk="1" hangingPunct="1"/>
            <a:r>
              <a:rPr lang="ru-RU" i="1">
                <a:solidFill>
                  <a:schemeClr val="bg1"/>
                </a:solidFill>
              </a:rPr>
              <a:t>Подпись к заголовку при необходимости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2B31D4-5BFE-4BB9-8054-F4C336516D17}"/>
              </a:ext>
            </a:extLst>
          </p:cNvPr>
          <p:cNvSpPr>
            <a:spLocks noGrp="1"/>
          </p:cNvSpPr>
          <p:nvPr>
            <p:ph type="title"/>
          </p:nvPr>
        </p:nvSpPr>
        <p:spPr/>
        <p:txBody>
          <a:bodyPr/>
          <a:lstStyle/>
          <a:p>
            <a:r>
              <a:rPr kumimoji="0" lang="ru-RU" sz="2800" b="0"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План мероприятий по реализации Стратегии государственной национальной политики в 2016–2018 гг.</a:t>
            </a:r>
            <a:endParaRPr lang="ru-RU" dirty="0"/>
          </a:p>
        </p:txBody>
      </p:sp>
      <p:sp>
        <p:nvSpPr>
          <p:cNvPr id="3" name="Объект 2">
            <a:extLst>
              <a:ext uri="{FF2B5EF4-FFF2-40B4-BE49-F238E27FC236}">
                <a16:creationId xmlns:a16="http://schemas.microsoft.com/office/drawing/2014/main" id="{60E21B4B-D5C6-4FCF-8F13-CD2CC6351E27}"/>
              </a:ext>
            </a:extLst>
          </p:cNvPr>
          <p:cNvSpPr>
            <a:spLocks noGrp="1"/>
          </p:cNvSpPr>
          <p:nvPr>
            <p:ph idx="1"/>
          </p:nvPr>
        </p:nvSpPr>
        <p:spPr/>
        <p:txBody>
          <a:bodyPr/>
          <a:lstStyle/>
          <a:p>
            <a:r>
              <a:rPr lang="ru-RU" sz="2800" dirty="0">
                <a:effectLst/>
                <a:latin typeface="Times New Roman" panose="02020603050405020304" pitchFamily="18" charset="0"/>
                <a:ea typeface="Calibri" panose="020F0502020204030204" pitchFamily="34" charset="0"/>
              </a:rPr>
              <a:t>Интеграция тематики, связанной с укреплением единства российской нации и этнокультурным развитием народов России, в востребованные </a:t>
            </a:r>
            <a:r>
              <a:rPr lang="ru-RU" sz="2800" dirty="0" err="1">
                <a:effectLst/>
                <a:latin typeface="Times New Roman" panose="02020603050405020304" pitchFamily="18" charset="0"/>
                <a:ea typeface="Calibri" panose="020F0502020204030204" pitchFamily="34" charset="0"/>
              </a:rPr>
              <a:t>медиаформаты</a:t>
            </a:r>
            <a:r>
              <a:rPr lang="ru-RU" sz="2800" dirty="0">
                <a:effectLst/>
                <a:latin typeface="Times New Roman" panose="02020603050405020304" pitchFamily="18" charset="0"/>
                <a:ea typeface="Calibri" panose="020F0502020204030204" pitchFamily="34" charset="0"/>
              </a:rPr>
              <a:t>» – один из пунктов и Плана мероприятий по реализации в 2016–2018 годах Стратегии </a:t>
            </a:r>
            <a:r>
              <a:rPr lang="ru-RU" sz="2800" dirty="0" err="1">
                <a:effectLst/>
                <a:latin typeface="Times New Roman" panose="02020603050405020304" pitchFamily="18" charset="0"/>
                <a:ea typeface="Calibri" panose="020F0502020204030204" pitchFamily="34" charset="0"/>
              </a:rPr>
              <a:t>госнацполитики</a:t>
            </a:r>
            <a:r>
              <a:rPr lang="ru-RU" sz="2800" dirty="0">
                <a:effectLst/>
                <a:latin typeface="Times New Roman" panose="02020603050405020304" pitchFamily="18" charset="0"/>
                <a:ea typeface="Calibri" panose="020F0502020204030204" pitchFamily="34" charset="0"/>
              </a:rPr>
              <a:t>. Обозначенное выше мероприятие (в соответствии с Планом) должно реализовать задачу, направленную на формирование культуры межнационального (межэтнического) общения в соответствии с нормами морали и традициями народов Российской Федерации : например, </a:t>
            </a:r>
            <a:r>
              <a:rPr lang="ru-RU" sz="2800" b="1" i="1" dirty="0">
                <a:solidFill>
                  <a:srgbClr val="7030A0"/>
                </a:solidFill>
                <a:effectLst/>
                <a:latin typeface="Times New Roman" panose="02020603050405020304" pitchFamily="18" charset="0"/>
                <a:ea typeface="Calibri" panose="020F0502020204030204" pitchFamily="34" charset="0"/>
              </a:rPr>
              <a:t>«По секрету всему свету», «Свадебный генерал», «Команда» («Россия 1»)</a:t>
            </a:r>
            <a:endParaRPr lang="ru-RU" b="1" i="1" dirty="0">
              <a:solidFill>
                <a:srgbClr val="7030A0"/>
              </a:solidFill>
            </a:endParaRPr>
          </a:p>
        </p:txBody>
      </p:sp>
    </p:spTree>
    <p:extLst>
      <p:ext uri="{BB962C8B-B14F-4D97-AF65-F5344CB8AC3E}">
        <p14:creationId xmlns:p14="http://schemas.microsoft.com/office/powerpoint/2010/main" val="318807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F87840-B85A-4656-B3E4-F079515F8AEF}"/>
              </a:ext>
            </a:extLst>
          </p:cNvPr>
          <p:cNvSpPr>
            <a:spLocks noGrp="1"/>
          </p:cNvSpPr>
          <p:nvPr>
            <p:ph type="title"/>
          </p:nvPr>
        </p:nvSpPr>
        <p:spPr/>
        <p:txBody>
          <a:bodyPr/>
          <a:lstStyle/>
          <a:p>
            <a:r>
              <a:rPr lang="ru-RU" sz="2000" b="1" dirty="0">
                <a:solidFill>
                  <a:srgbClr val="7030A0"/>
                </a:solidFill>
                <a:latin typeface="Times New Roman" panose="02020603050405020304" pitchFamily="18" charset="0"/>
                <a:cs typeface="Times New Roman" panose="02020603050405020304" pitchFamily="18" charset="0"/>
              </a:rPr>
              <a:t>План мероприятий по реализации Стратегии государственной национальной политики в 2021–2022 гг.</a:t>
            </a:r>
          </a:p>
        </p:txBody>
      </p:sp>
      <p:pic>
        <p:nvPicPr>
          <p:cNvPr id="4" name="Рисунок 3">
            <a:extLst>
              <a:ext uri="{FF2B5EF4-FFF2-40B4-BE49-F238E27FC236}">
                <a16:creationId xmlns:a16="http://schemas.microsoft.com/office/drawing/2014/main" id="{15C15BD6-CEAC-4814-9E96-8F43D6A26250}"/>
              </a:ext>
            </a:extLst>
          </p:cNvPr>
          <p:cNvPicPr>
            <a:picLocks noChangeAspect="1"/>
          </p:cNvPicPr>
          <p:nvPr/>
        </p:nvPicPr>
        <p:blipFill>
          <a:blip r:embed="rId2"/>
          <a:stretch>
            <a:fillRect/>
          </a:stretch>
        </p:blipFill>
        <p:spPr>
          <a:xfrm>
            <a:off x="954405" y="1919726"/>
            <a:ext cx="3333750" cy="542925"/>
          </a:xfrm>
          <a:prstGeom prst="rect">
            <a:avLst/>
          </a:prstGeom>
        </p:spPr>
      </p:pic>
      <p:sp>
        <p:nvSpPr>
          <p:cNvPr id="5" name="Объект 4">
            <a:extLst>
              <a:ext uri="{FF2B5EF4-FFF2-40B4-BE49-F238E27FC236}">
                <a16:creationId xmlns:a16="http://schemas.microsoft.com/office/drawing/2014/main" id="{C66F620E-9BBB-4904-B52C-5FD00E2B453A}"/>
              </a:ext>
            </a:extLst>
          </p:cNvPr>
          <p:cNvSpPr>
            <a:spLocks noGrp="1"/>
          </p:cNvSpPr>
          <p:nvPr>
            <p:ph idx="1"/>
          </p:nvPr>
        </p:nvSpPr>
        <p:spPr/>
        <p:txBody>
          <a:bodyPr/>
          <a:lstStyle/>
          <a:p>
            <a:pPr lvl="1"/>
            <a:endParaRPr lang="ru-RU" dirty="0"/>
          </a:p>
          <a:p>
            <a:pPr lvl="1"/>
            <a:endParaRPr lang="ru-RU" dirty="0"/>
          </a:p>
          <a:p>
            <a:pPr lvl="1"/>
            <a:r>
              <a:rPr lang="ru-RU" sz="2000" dirty="0">
                <a:effectLst/>
                <a:latin typeface="Times New Roman" panose="02020603050405020304" pitchFamily="18" charset="0"/>
                <a:ea typeface="Calibri" panose="020F0502020204030204" pitchFamily="34" charset="0"/>
              </a:rPr>
              <a:t>«Выпуск информационных материалов разных форматов по теме межнациональных отношений на основных ресурсах федерального государственного унитарного предприятия "Международное информационное агентство "Россия сегодня", в том числе публикация комментариев экспертов, интервью и выступлений общественных и религиозных деятелей, руководителей диаспор, лидеров национальных общественных объединений, направленных на укрепление общегражданского согласия"», «.создание на базе информационного портала "Россия для всех" федерального государственного унитарного предприятия "Международное информационное агентство "Россия сегодня" и обеспечение функционирования национального информационного ресурса, направленного на поддержку, сохранение и развитие литератур народов Российской Федерации»</a:t>
            </a:r>
            <a:endParaRPr lang="ru-RU" sz="2000" dirty="0"/>
          </a:p>
        </p:txBody>
      </p:sp>
    </p:spTree>
    <p:extLst>
      <p:ext uri="{BB962C8B-B14F-4D97-AF65-F5344CB8AC3E}">
        <p14:creationId xmlns:p14="http://schemas.microsoft.com/office/powerpoint/2010/main" val="426900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F10305-75B3-45CF-A959-F0C5353E94C5}"/>
              </a:ext>
            </a:extLst>
          </p:cNvPr>
          <p:cNvSpPr>
            <a:spLocks noGrp="1"/>
          </p:cNvSpPr>
          <p:nvPr>
            <p:ph type="title"/>
          </p:nvPr>
        </p:nvSpPr>
        <p:spPr/>
        <p:txBody>
          <a:bodyPr/>
          <a:lstStyle/>
          <a:p>
            <a:r>
              <a:rPr kumimoji="0" lang="ru-RU" sz="2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План мероприятий по реализации Стратегии государственной национальной политики в 2021–2022 гг.</a:t>
            </a:r>
            <a:endParaRPr lang="ru-RU" dirty="0"/>
          </a:p>
        </p:txBody>
      </p:sp>
      <p:sp>
        <p:nvSpPr>
          <p:cNvPr id="3" name="Объект 2">
            <a:extLst>
              <a:ext uri="{FF2B5EF4-FFF2-40B4-BE49-F238E27FC236}">
                <a16:creationId xmlns:a16="http://schemas.microsoft.com/office/drawing/2014/main" id="{B7B8815A-5BB1-43A1-9A42-1C2DD95CB8E1}"/>
              </a:ext>
            </a:extLst>
          </p:cNvPr>
          <p:cNvSpPr>
            <a:spLocks noGrp="1"/>
          </p:cNvSpPr>
          <p:nvPr>
            <p:ph idx="1"/>
          </p:nvPr>
        </p:nvSpPr>
        <p:spPr/>
        <p:txBody>
          <a:bodyPr/>
          <a:lstStyle/>
          <a:p>
            <a:pPr marL="0" indent="0">
              <a:buNone/>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indent="0">
              <a:buNone/>
            </a:pPr>
            <a:endParaRPr lang="ru-RU" sz="1400" dirty="0">
              <a:solidFill>
                <a:prstClr val="black"/>
              </a:solidFill>
              <a:latin typeface="Times New Roman" panose="02020603050405020304" pitchFamily="18" charset="0"/>
              <a:ea typeface="Calibri" panose="020F0502020204030204" pitchFamily="34" charset="0"/>
            </a:endParaRPr>
          </a:p>
          <a:p>
            <a:pPr marL="0" indent="0">
              <a:buNone/>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indent="0">
              <a:buNone/>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«Проведение пресс-конференций, онлайн-конференций, круглых столов, лекций с использованием современных средств коммуникаций, включая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медиасеминары</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по проблемам межрелигиозной нетерпимости с участием представителей основных конфессий Российской Федерации и средств массовой информации, проведение обучающих семинаров в сфере государственной национальной политики для региональных журналистов» (все мероприятия проводятся в рамках направления государственной национальной политики: «Создание и распространение рекламной и иной информационной продукции для реализации целей и задач государственной национальной политики Российской Федерации»)</a:t>
            </a:r>
            <a:endParaRPr lang="ru-RU" sz="1800" dirty="0"/>
          </a:p>
        </p:txBody>
      </p:sp>
      <p:pic>
        <p:nvPicPr>
          <p:cNvPr id="4" name="Рисунок 3">
            <a:extLst>
              <a:ext uri="{FF2B5EF4-FFF2-40B4-BE49-F238E27FC236}">
                <a16:creationId xmlns:a16="http://schemas.microsoft.com/office/drawing/2014/main" id="{C3F2F196-9A41-435B-88B2-00AEB0558014}"/>
              </a:ext>
            </a:extLst>
          </p:cNvPr>
          <p:cNvPicPr>
            <a:picLocks noChangeAspect="1"/>
          </p:cNvPicPr>
          <p:nvPr/>
        </p:nvPicPr>
        <p:blipFill>
          <a:blip r:embed="rId2"/>
          <a:stretch>
            <a:fillRect/>
          </a:stretch>
        </p:blipFill>
        <p:spPr>
          <a:xfrm>
            <a:off x="748997" y="2045679"/>
            <a:ext cx="3333750" cy="542925"/>
          </a:xfrm>
          <a:prstGeom prst="rect">
            <a:avLst/>
          </a:prstGeom>
        </p:spPr>
      </p:pic>
    </p:spTree>
    <p:extLst>
      <p:ext uri="{BB962C8B-B14F-4D97-AF65-F5344CB8AC3E}">
        <p14:creationId xmlns:p14="http://schemas.microsoft.com/office/powerpoint/2010/main" val="122689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734CCE-86DA-4FC2-B4F6-CF677B373750}"/>
              </a:ext>
            </a:extLst>
          </p:cNvPr>
          <p:cNvSpPr>
            <a:spLocks noGrp="1"/>
          </p:cNvSpPr>
          <p:nvPr>
            <p:ph type="title"/>
          </p:nvPr>
        </p:nvSpPr>
        <p:spPr/>
        <p:txBody>
          <a:bodyPr/>
          <a:lstStyle/>
          <a:p>
            <a:r>
              <a:rPr lang="ru-RU" sz="2800" b="1" dirty="0">
                <a:solidFill>
                  <a:srgbClr val="7030A0"/>
                </a:solidFill>
                <a:latin typeface="Times New Roman" panose="02020603050405020304" pitchFamily="18" charset="0"/>
                <a:cs typeface="Times New Roman" panose="02020603050405020304" pitchFamily="18" charset="0"/>
              </a:rPr>
              <a:t>Пример мероприятия Плана. </a:t>
            </a:r>
            <a:r>
              <a:rPr lang="ru-RU" sz="2000" dirty="0">
                <a:solidFill>
                  <a:srgbClr val="7030A0"/>
                </a:solidFill>
                <a:latin typeface="Times New Roman" panose="02020603050405020304" pitchFamily="18" charset="0"/>
                <a:cs typeface="Times New Roman" panose="02020603050405020304" pitchFamily="18" charset="0"/>
              </a:rPr>
              <a:t>Онлайн-конференция Председателя Комитета Государственной Думы РФ по делам национальностей В. Газзаева </a:t>
            </a:r>
            <a:endParaRPr lang="ru-RU" sz="2800" b="1" dirty="0">
              <a:solidFill>
                <a:srgbClr val="7030A0"/>
              </a:solidFill>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EE7A65CD-AD03-49B8-88D4-029088A5A1FB}"/>
              </a:ext>
            </a:extLst>
          </p:cNvPr>
          <p:cNvPicPr>
            <a:picLocks noGrp="1" noChangeAspect="1"/>
          </p:cNvPicPr>
          <p:nvPr>
            <p:ph idx="1"/>
          </p:nvPr>
        </p:nvPicPr>
        <p:blipFill>
          <a:blip r:embed="rId2"/>
          <a:stretch>
            <a:fillRect/>
          </a:stretch>
        </p:blipFill>
        <p:spPr>
          <a:xfrm>
            <a:off x="5349911" y="2064164"/>
            <a:ext cx="5801784" cy="4351338"/>
          </a:xfrm>
          <a:prstGeom prst="rect">
            <a:avLst/>
          </a:prstGeom>
        </p:spPr>
      </p:pic>
      <p:pic>
        <p:nvPicPr>
          <p:cNvPr id="7" name="Рисунок 6">
            <a:extLst>
              <a:ext uri="{FF2B5EF4-FFF2-40B4-BE49-F238E27FC236}">
                <a16:creationId xmlns:a16="http://schemas.microsoft.com/office/drawing/2014/main" id="{681ABADF-F0DE-4FF3-9ABB-A22425A8D2C3}"/>
              </a:ext>
            </a:extLst>
          </p:cNvPr>
          <p:cNvPicPr>
            <a:picLocks noChangeAspect="1"/>
          </p:cNvPicPr>
          <p:nvPr/>
        </p:nvPicPr>
        <p:blipFill>
          <a:blip r:embed="rId3"/>
          <a:stretch>
            <a:fillRect/>
          </a:stretch>
        </p:blipFill>
        <p:spPr>
          <a:xfrm>
            <a:off x="1040305" y="2187645"/>
            <a:ext cx="3334801" cy="542591"/>
          </a:xfrm>
          <a:prstGeom prst="rect">
            <a:avLst/>
          </a:prstGeom>
        </p:spPr>
      </p:pic>
    </p:spTree>
    <p:extLst>
      <p:ext uri="{BB962C8B-B14F-4D97-AF65-F5344CB8AC3E}">
        <p14:creationId xmlns:p14="http://schemas.microsoft.com/office/powerpoint/2010/main" val="43694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p:txBody>
          <a:bodyPr/>
          <a:lstStyle/>
          <a:p>
            <a:pPr eaLnBrk="1" hangingPunct="1"/>
            <a:endParaRPr lang="ru-RU"/>
          </a:p>
        </p:txBody>
      </p:sp>
      <p:sp>
        <p:nvSpPr>
          <p:cNvPr id="3075" name="Подзаголовок 2"/>
          <p:cNvSpPr>
            <a:spLocks noGrp="1"/>
          </p:cNvSpPr>
          <p:nvPr>
            <p:ph type="subTitle" idx="1"/>
          </p:nvPr>
        </p:nvSpPr>
        <p:spPr/>
        <p:txBody>
          <a:bodyPr/>
          <a:lstStyle/>
          <a:p>
            <a:pPr eaLnBrk="1" hangingPunct="1"/>
            <a:endParaRPr lang="ru-RU"/>
          </a:p>
        </p:txBody>
      </p:sp>
      <p:pic>
        <p:nvPicPr>
          <p:cNvPr id="3076" name="Рисунок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077" name="TextBox 4"/>
          <p:cNvSpPr txBox="1">
            <a:spLocks noChangeArrowheads="1"/>
          </p:cNvSpPr>
          <p:nvPr/>
        </p:nvSpPr>
        <p:spPr bwMode="auto">
          <a:xfrm>
            <a:off x="955675" y="846138"/>
            <a:ext cx="8659813" cy="830997"/>
          </a:xfrm>
          <a:prstGeom prst="rect">
            <a:avLst/>
          </a:prstGeom>
          <a:noFill/>
          <a:ln w="9525">
            <a:noFill/>
            <a:miter lim="800000"/>
            <a:headEnd/>
            <a:tailEnd/>
          </a:ln>
        </p:spPr>
        <p:txBody>
          <a:bodyPr>
            <a:spAutoFit/>
          </a:bodyPr>
          <a:lstStyle/>
          <a:p>
            <a:pPr eaLnBrk="1" hangingPunct="1"/>
            <a:r>
              <a:rPr lang="ru-RU" sz="2400" b="1" dirty="0">
                <a:solidFill>
                  <a:srgbClr val="7030A0"/>
                </a:solidFill>
                <a:latin typeface="Times New Roman" panose="02020603050405020304" pitchFamily="18" charset="0"/>
                <a:cs typeface="Times New Roman" panose="02020603050405020304" pitchFamily="18" charset="0"/>
              </a:rPr>
              <a:t>О Стратегии государственной национальной политики РФ на период до 2025 года</a:t>
            </a:r>
          </a:p>
        </p:txBody>
      </p:sp>
      <p:sp>
        <p:nvSpPr>
          <p:cNvPr id="3078" name="TextBox 3"/>
          <p:cNvSpPr txBox="1">
            <a:spLocks noChangeArrowheads="1"/>
          </p:cNvSpPr>
          <p:nvPr/>
        </p:nvSpPr>
        <p:spPr bwMode="auto">
          <a:xfrm>
            <a:off x="1059656" y="1768416"/>
            <a:ext cx="10072687" cy="4247317"/>
          </a:xfrm>
          <a:prstGeom prst="rect">
            <a:avLst/>
          </a:prstGeom>
          <a:noFill/>
          <a:ln w="9525">
            <a:noFill/>
            <a:miter lim="800000"/>
            <a:headEnd/>
            <a:tailEnd/>
          </a:ln>
        </p:spPr>
        <p:txBody>
          <a:bodyPr>
            <a:spAutoFit/>
          </a:bodyPr>
          <a:lstStyle/>
          <a:p>
            <a:pPr eaLnBrk="1" hangingPunct="1"/>
            <a:r>
              <a:rPr lang="ru-RU">
                <a:solidFill>
                  <a:srgbClr val="523F6D"/>
                </a:solidFill>
                <a:latin typeface="Times New Roman" panose="02020603050405020304" pitchFamily="18" charset="0"/>
                <a:cs typeface="Times New Roman" panose="02020603050405020304" pitchFamily="18" charset="0"/>
              </a:rPr>
              <a:t>Стратегия государственной </a:t>
            </a:r>
            <a:r>
              <a:rPr lang="ru-RU" dirty="0">
                <a:solidFill>
                  <a:srgbClr val="523F6D"/>
                </a:solidFill>
                <a:latin typeface="Times New Roman" panose="02020603050405020304" pitchFamily="18" charset="0"/>
                <a:cs typeface="Times New Roman" panose="02020603050405020304" pitchFamily="18" charset="0"/>
              </a:rPr>
              <a:t>национальной политики РФ – документ стратегического планирования в сфере национальной безопасности Российской Федерации, определяющий приоритеты, цели, принципы, задачи, основные направления государственной национальной политики Российской Федерации, а также инструменты и механизмы ее реализации. </a:t>
            </a:r>
            <a:r>
              <a:rPr lang="ru-RU" i="1" dirty="0">
                <a:solidFill>
                  <a:srgbClr val="523F6D"/>
                </a:solidFill>
                <a:latin typeface="Times New Roman" panose="02020603050405020304" pitchFamily="18" charset="0"/>
                <a:cs typeface="Times New Roman" panose="02020603050405020304" pitchFamily="18" charset="0"/>
              </a:rPr>
              <a:t>Утверждена Указом № 1666 Президента Российской Федерации 19.12.2012 г.</a:t>
            </a:r>
          </a:p>
          <a:p>
            <a:pPr eaLnBrk="1" hangingPunct="1"/>
            <a:endParaRPr lang="ru-RU" i="1" dirty="0">
              <a:solidFill>
                <a:srgbClr val="523F6D"/>
              </a:solidFill>
              <a:latin typeface="Times New Roman" panose="02020603050405020304" pitchFamily="18" charset="0"/>
              <a:cs typeface="Times New Roman" panose="02020603050405020304" pitchFamily="18" charset="0"/>
            </a:endParaRPr>
          </a:p>
          <a:p>
            <a:pPr eaLnBrk="1" hangingPunct="1"/>
            <a:r>
              <a:rPr lang="ru-RU" dirty="0">
                <a:solidFill>
                  <a:srgbClr val="523F6D"/>
                </a:solidFill>
                <a:latin typeface="Times New Roman" panose="02020603050405020304" pitchFamily="18" charset="0"/>
                <a:cs typeface="Times New Roman" panose="02020603050405020304" pitchFamily="18" charset="0"/>
              </a:rPr>
              <a:t>Доктор политических наук, профессор В.Ю. Зорин: «Суть проблем внутренней этнической политики России составляют вопросы положения и развития этнического разнообразия населения страны (многонационального народа), системы государственной организации и управления в условиях многонациональности, учет и реализация прав, запросов и интересов граждан и этнических общностей, связанных с сохранением их культуры, традиций, языка в условиях единой страны и разного типа расселения. Сюда же входят проблемы межэтнических отношений, включая возможные конфликты, а также методы их предотвращения  и разрешения».</a:t>
            </a:r>
          </a:p>
          <a:p>
            <a:pPr eaLnBrk="1" hangingPunct="1"/>
            <a:endParaRPr lang="ru-RU" dirty="0">
              <a:solidFill>
                <a:srgbClr val="523F6D"/>
              </a:solidFill>
              <a:latin typeface="Times New Roman" panose="02020603050405020304" pitchFamily="18" charset="0"/>
              <a:cs typeface="Times New Roman" panose="02020603050405020304" pitchFamily="18" charset="0"/>
            </a:endParaRPr>
          </a:p>
          <a:p>
            <a:pPr eaLnBrk="1" hangingPunct="1"/>
            <a:endParaRPr lang="ru-RU" dirty="0">
              <a:solidFill>
                <a:srgbClr val="523F6D"/>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ctrTitle"/>
          </p:nvPr>
        </p:nvSpPr>
        <p:spPr/>
        <p:txBody>
          <a:bodyPr/>
          <a:lstStyle/>
          <a:p>
            <a:pPr eaLnBrk="1" hangingPunct="1"/>
            <a:endParaRPr lang="ru-RU"/>
          </a:p>
        </p:txBody>
      </p:sp>
      <p:sp>
        <p:nvSpPr>
          <p:cNvPr id="4099" name="Подзаголовок 2"/>
          <p:cNvSpPr>
            <a:spLocks noGrp="1"/>
          </p:cNvSpPr>
          <p:nvPr>
            <p:ph type="subTitle" idx="1"/>
          </p:nvPr>
        </p:nvSpPr>
        <p:spPr/>
        <p:txBody>
          <a:bodyPr/>
          <a:lstStyle/>
          <a:p>
            <a:pPr eaLnBrk="1" hangingPunct="1"/>
            <a:endParaRPr lang="ru-RU"/>
          </a:p>
        </p:txBody>
      </p:sp>
      <p:pic>
        <p:nvPicPr>
          <p:cNvPr id="4100" name="Рисунок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4101" name="TextBox 3"/>
          <p:cNvSpPr txBox="1">
            <a:spLocks noChangeArrowheads="1"/>
          </p:cNvSpPr>
          <p:nvPr/>
        </p:nvSpPr>
        <p:spPr bwMode="auto">
          <a:xfrm>
            <a:off x="1060450" y="1030288"/>
            <a:ext cx="10071100" cy="369887"/>
          </a:xfrm>
          <a:prstGeom prst="rect">
            <a:avLst/>
          </a:prstGeom>
          <a:noFill/>
          <a:ln w="9525">
            <a:noFill/>
            <a:miter lim="800000"/>
            <a:headEnd/>
            <a:tailEnd/>
          </a:ln>
        </p:spPr>
        <p:txBody>
          <a:bodyPr>
            <a:spAutoFit/>
          </a:bodyPr>
          <a:lstStyle/>
          <a:p>
            <a:pPr eaLnBrk="1" hangingPunct="1"/>
            <a:r>
              <a:rPr lang="ru-RU" dirty="0">
                <a:solidFill>
                  <a:srgbClr val="523F6D"/>
                </a:solidFill>
              </a:rPr>
              <a:t>Таблицы, схемы, картинки, документы без заголовка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6CB4AC-431D-48CE-904F-5302CD35CB9F}"/>
              </a:ext>
            </a:extLst>
          </p:cNvPr>
          <p:cNvSpPr>
            <a:spLocks noGrp="1"/>
          </p:cNvSpPr>
          <p:nvPr>
            <p:ph type="title"/>
          </p:nvPr>
        </p:nvSpPr>
        <p:spPr/>
        <p:txBody>
          <a:bodyPr/>
          <a:lstStyle/>
          <a:p>
            <a:r>
              <a:rPr lang="ru-RU" sz="2800" b="1" dirty="0">
                <a:solidFill>
                  <a:srgbClr val="7030A0"/>
                </a:solidFill>
                <a:latin typeface="Times New Roman" panose="02020603050405020304" pitchFamily="18" charset="0"/>
                <a:cs typeface="Times New Roman" panose="02020603050405020304" pitchFamily="18" charset="0"/>
              </a:rPr>
              <a:t>Мнения</a:t>
            </a:r>
          </a:p>
        </p:txBody>
      </p:sp>
      <p:graphicFrame>
        <p:nvGraphicFramePr>
          <p:cNvPr id="4" name="Объект 3">
            <a:extLst>
              <a:ext uri="{FF2B5EF4-FFF2-40B4-BE49-F238E27FC236}">
                <a16:creationId xmlns:a16="http://schemas.microsoft.com/office/drawing/2014/main" id="{D6C17663-BF7A-4808-BE3F-16DFF6C852F1}"/>
              </a:ext>
            </a:extLst>
          </p:cNvPr>
          <p:cNvGraphicFramePr>
            <a:graphicFrameLocks noGrp="1"/>
          </p:cNvGraphicFramePr>
          <p:nvPr>
            <p:ph idx="1"/>
            <p:extLst>
              <p:ext uri="{D42A27DB-BD31-4B8C-83A1-F6EECF244321}">
                <p14:modId xmlns:p14="http://schemas.microsoft.com/office/powerpoint/2010/main" val="37940944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23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D236DA-02DA-4844-B274-EAEA7DE3B80B}"/>
              </a:ext>
            </a:extLst>
          </p:cNvPr>
          <p:cNvSpPr>
            <a:spLocks noGrp="1"/>
          </p:cNvSpPr>
          <p:nvPr>
            <p:ph type="title"/>
          </p:nvPr>
        </p:nvSpPr>
        <p:spPr/>
        <p:txBody>
          <a:bodyPr/>
          <a:lstStyle/>
          <a:p>
            <a:pPr indent="450215" algn="just">
              <a:lnSpc>
                <a:spcPct val="107000"/>
              </a:lnSpc>
              <a:spcAft>
                <a:spcPts val="0"/>
              </a:spcAft>
            </a:pPr>
            <a:r>
              <a:rPr lang="ru-RU" sz="2000" b="1" dirty="0">
                <a:solidFill>
                  <a:srgbClr val="7030A0"/>
                </a:solidFill>
                <a:latin typeface="Times New Roman" panose="02020603050405020304" pitchFamily="18" charset="0"/>
                <a:cs typeface="Times New Roman" panose="02020603050405020304" pitchFamily="18" charset="0"/>
              </a:rPr>
              <a:t>Планы мероприятий по реализации Стратегии государственной национальной политики (</a:t>
            </a:r>
            <a:r>
              <a:rPr lang="ru-RU" sz="2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Фрагмент раздела «Информационное обеспечение» Плана мероприятий по реализации в 2013–2015 годах Стратегии государственной национальной политики Российской Федерации на период до 2025 года)</a:t>
            </a:r>
            <a:br>
              <a:rPr lang="ru-RU" sz="2000" dirty="0">
                <a:effectLst/>
                <a:latin typeface="Calibri" panose="020F0502020204030204" pitchFamily="34" charset="0"/>
                <a:ea typeface="Calibri" panose="020F0502020204030204" pitchFamily="34" charset="0"/>
                <a:cs typeface="Times New Roman" panose="02020603050405020304" pitchFamily="18" charset="0"/>
              </a:rPr>
            </a:br>
            <a:r>
              <a:rPr lang="ru-RU" sz="2800" b="1" dirty="0">
                <a:solidFill>
                  <a:srgbClr val="7030A0"/>
                </a:solidFill>
                <a:latin typeface="Times New Roman" panose="02020603050405020304" pitchFamily="18" charset="0"/>
                <a:cs typeface="Times New Roman" panose="02020603050405020304" pitchFamily="18" charset="0"/>
              </a:rPr>
              <a:t>)</a:t>
            </a:r>
          </a:p>
        </p:txBody>
      </p:sp>
      <p:graphicFrame>
        <p:nvGraphicFramePr>
          <p:cNvPr id="4" name="Таблица 4">
            <a:extLst>
              <a:ext uri="{FF2B5EF4-FFF2-40B4-BE49-F238E27FC236}">
                <a16:creationId xmlns:a16="http://schemas.microsoft.com/office/drawing/2014/main" id="{E16A2110-57FB-4BAA-A9C4-9FE860DD42CC}"/>
              </a:ext>
            </a:extLst>
          </p:cNvPr>
          <p:cNvGraphicFramePr>
            <a:graphicFrameLocks noGrp="1"/>
          </p:cNvGraphicFramePr>
          <p:nvPr>
            <p:ph idx="1"/>
            <p:extLst>
              <p:ext uri="{D42A27DB-BD31-4B8C-83A1-F6EECF244321}">
                <p14:modId xmlns:p14="http://schemas.microsoft.com/office/powerpoint/2010/main" val="3608946074"/>
              </p:ext>
            </p:extLst>
          </p:nvPr>
        </p:nvGraphicFramePr>
        <p:xfrm>
          <a:off x="838198" y="1690689"/>
          <a:ext cx="10515600" cy="755716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328046930"/>
                    </a:ext>
                  </a:extLst>
                </a:gridCol>
                <a:gridCol w="3505200">
                  <a:extLst>
                    <a:ext uri="{9D8B030D-6E8A-4147-A177-3AD203B41FA5}">
                      <a16:colId xmlns:a16="http://schemas.microsoft.com/office/drawing/2014/main" val="3891555935"/>
                    </a:ext>
                  </a:extLst>
                </a:gridCol>
                <a:gridCol w="3505200">
                  <a:extLst>
                    <a:ext uri="{9D8B030D-6E8A-4147-A177-3AD203B41FA5}">
                      <a16:colId xmlns:a16="http://schemas.microsoft.com/office/drawing/2014/main" val="3516366950"/>
                    </a:ext>
                  </a:extLst>
                </a:gridCol>
              </a:tblGrid>
              <a:tr h="618518">
                <a:tc>
                  <a:txBody>
                    <a:bodyPr/>
                    <a:lstStyle/>
                    <a:p>
                      <a:pPr algn="ctr"/>
                      <a:r>
                        <a:rPr lang="ru-RU" dirty="0">
                          <a:latin typeface="Times New Roman" panose="02020603050405020304" pitchFamily="18" charset="0"/>
                          <a:cs typeface="Times New Roman" panose="02020603050405020304" pitchFamily="18" charset="0"/>
                        </a:rPr>
                        <a:t>Наименование мероприятия</a:t>
                      </a:r>
                    </a:p>
                  </a:txBody>
                  <a:tcPr/>
                </a:tc>
                <a:tc>
                  <a:txBody>
                    <a:bodyPr/>
                    <a:lstStyle/>
                    <a:p>
                      <a:pPr algn="ctr"/>
                      <a:r>
                        <a:rPr lang="ru-RU" dirty="0">
                          <a:latin typeface="Times New Roman" panose="02020603050405020304" pitchFamily="18" charset="0"/>
                          <a:cs typeface="Times New Roman" panose="02020603050405020304" pitchFamily="18" charset="0"/>
                        </a:rPr>
                        <a:t>Ответственные исполнители</a:t>
                      </a:r>
                    </a:p>
                  </a:txBody>
                  <a:tcPr/>
                </a:tc>
                <a:tc>
                  <a:txBody>
                    <a:bodyPr/>
                    <a:lstStyle/>
                    <a:p>
                      <a:pPr algn="ctr"/>
                      <a:r>
                        <a:rPr lang="ru-RU" dirty="0">
                          <a:latin typeface="Times New Roman" panose="02020603050405020304" pitchFamily="18" charset="0"/>
                          <a:cs typeface="Times New Roman" panose="02020603050405020304" pitchFamily="18" charset="0"/>
                        </a:rPr>
                        <a:t>Задачи Стратегии </a:t>
                      </a:r>
                    </a:p>
                  </a:txBody>
                  <a:tcPr/>
                </a:tc>
                <a:extLst>
                  <a:ext uri="{0D108BD9-81ED-4DB2-BD59-A6C34878D82A}">
                    <a16:rowId xmlns:a16="http://schemas.microsoft.com/office/drawing/2014/main" val="546944118"/>
                  </a:ext>
                </a:extLst>
              </a:tr>
              <a:tr h="2777749">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Поддержка функционирования интернет-портала «Россия для всех» с группой сайтов на языках народов России, в том числе представителей титульных национальностей государств-участников СНГ</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«Российское агентство международной информации "РИА Новости"»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Распространение рекламной и промышленной продукции, производство и размещение в теле- и радиоэфире роликов социальной рекламы и иной видеопродукции, поддержка создания тематических радио- и телепередач, газетных и журнальных рубрик, интернет-проектов, направленных на реализацию целей и задач государственной национальной политики Российской Федерации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8736104"/>
                  </a:ext>
                </a:extLst>
              </a:tr>
              <a:tr h="1615585">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Поддержка издания приложения к печатному изданию, распространяемому на всей территории Российской Федерации, направленного на распространение знаний о традициях и культуре народов России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Минрегион России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Издание и распространение в субъектах Российской Федерации приложений к общероссийскому печатному изданию, не менее 300 000 экземпляров каждого приложения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9874342"/>
                  </a:ext>
                </a:extLst>
              </a:tr>
              <a:tr h="2545316">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Еженедельная информационно-аналитическая программа на телеканале «Моя планета»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«Всероссийская государственная телевизионная и радиовещательная компания»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Обеспечение сохранения и приумножения духовного и культурного потенциала многонационального народа Российской Федерации на основе идей единства и дружбы народов, межнационального (межэтнического) согласия, российского патриотизма; распространение знаний об истории и культуре народов Российской Федерации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4041590"/>
                  </a:ext>
                </a:extLst>
              </a:tr>
            </a:tbl>
          </a:graphicData>
        </a:graphic>
      </p:graphicFrame>
    </p:spTree>
    <p:extLst>
      <p:ext uri="{BB962C8B-B14F-4D97-AF65-F5344CB8AC3E}">
        <p14:creationId xmlns:p14="http://schemas.microsoft.com/office/powerpoint/2010/main" val="3163088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263C66-BB6D-4310-8EC0-BCBC021F2C17}"/>
              </a:ext>
            </a:extLst>
          </p:cNvPr>
          <p:cNvSpPr>
            <a:spLocks noGrp="1"/>
          </p:cNvSpPr>
          <p:nvPr>
            <p:ph type="title"/>
          </p:nvPr>
        </p:nvSpPr>
        <p:spPr/>
        <p:txBody>
          <a:bodyPr/>
          <a:lstStyle/>
          <a:p>
            <a:r>
              <a:rPr lang="ru-RU" sz="2800" b="1" dirty="0">
                <a:solidFill>
                  <a:srgbClr val="7030A0"/>
                </a:solidFill>
                <a:latin typeface="Times New Roman" panose="02020603050405020304" pitchFamily="18" charset="0"/>
                <a:cs typeface="Times New Roman" panose="02020603050405020304" pitchFamily="18" charset="0"/>
              </a:rPr>
              <a:t>Планы мероприятий по реализации Стратегии государственной национальной политики</a:t>
            </a:r>
          </a:p>
        </p:txBody>
      </p:sp>
      <p:graphicFrame>
        <p:nvGraphicFramePr>
          <p:cNvPr id="4" name="Таблица 4">
            <a:extLst>
              <a:ext uri="{FF2B5EF4-FFF2-40B4-BE49-F238E27FC236}">
                <a16:creationId xmlns:a16="http://schemas.microsoft.com/office/drawing/2014/main" id="{8DE09F69-41A0-4229-A9FA-5C7C39D568FC}"/>
              </a:ext>
            </a:extLst>
          </p:cNvPr>
          <p:cNvGraphicFramePr>
            <a:graphicFrameLocks noGrp="1"/>
          </p:cNvGraphicFramePr>
          <p:nvPr>
            <p:ph idx="1"/>
            <p:extLst>
              <p:ext uri="{D42A27DB-BD31-4B8C-83A1-F6EECF244321}">
                <p14:modId xmlns:p14="http://schemas.microsoft.com/office/powerpoint/2010/main" val="758629268"/>
              </p:ext>
            </p:extLst>
          </p:nvPr>
        </p:nvGraphicFramePr>
        <p:xfrm>
          <a:off x="838200" y="1825625"/>
          <a:ext cx="10515597" cy="515353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205599075"/>
                    </a:ext>
                  </a:extLst>
                </a:gridCol>
                <a:gridCol w="3505199">
                  <a:extLst>
                    <a:ext uri="{9D8B030D-6E8A-4147-A177-3AD203B41FA5}">
                      <a16:colId xmlns:a16="http://schemas.microsoft.com/office/drawing/2014/main" val="1461908872"/>
                    </a:ext>
                  </a:extLst>
                </a:gridCol>
                <a:gridCol w="3505199">
                  <a:extLst>
                    <a:ext uri="{9D8B030D-6E8A-4147-A177-3AD203B41FA5}">
                      <a16:colId xmlns:a16="http://schemas.microsoft.com/office/drawing/2014/main" val="1720094099"/>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Наименование мероприятия</a:t>
                      </a:r>
                    </a:p>
                  </a:txBody>
                  <a:tcPr/>
                </a:tc>
                <a:tc>
                  <a:txBody>
                    <a:bodyPr/>
                    <a:lstStyle/>
                    <a:p>
                      <a:pPr algn="ctr"/>
                      <a:r>
                        <a:rPr lang="ru-RU" dirty="0">
                          <a:latin typeface="Times New Roman" panose="02020603050405020304" pitchFamily="18" charset="0"/>
                          <a:cs typeface="Times New Roman" panose="02020603050405020304" pitchFamily="18" charset="0"/>
                        </a:rPr>
                        <a:t>Ответственные исполнители</a:t>
                      </a:r>
                    </a:p>
                  </a:txBody>
                  <a:tcPr/>
                </a:tc>
                <a:tc>
                  <a:txBody>
                    <a:bodyPr/>
                    <a:lstStyle/>
                    <a:p>
                      <a:pPr algn="ctr"/>
                      <a:r>
                        <a:rPr lang="ru-RU" dirty="0">
                          <a:latin typeface="Times New Roman" panose="02020603050405020304" pitchFamily="18" charset="0"/>
                          <a:cs typeface="Times New Roman" panose="02020603050405020304" pitchFamily="18" charset="0"/>
                        </a:rPr>
                        <a:t>Задачи Стратегии</a:t>
                      </a:r>
                    </a:p>
                  </a:txBody>
                  <a:tcPr/>
                </a:tc>
                <a:extLst>
                  <a:ext uri="{0D108BD9-81ED-4DB2-BD59-A6C34878D82A}">
                    <a16:rowId xmlns:a16="http://schemas.microsoft.com/office/drawing/2014/main" val="933696354"/>
                  </a:ext>
                </a:extLst>
              </a:tr>
              <a:tr h="370840">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Публикация на основном сайте Российского агентства международной информации «РИА Новости» материалов по вопросам межэтнического взаимодействия на примерах различных регионов Российской Федерации, сообщений на информационной ленте Российского агентства международной информации «РИА Новости» о действиях федеральных и региональных органов власти, направленных на реализацию государственной национальной политики, комментариев экспертов, интервью и выступлений общественных и религиозных деятелей, руководителей диаспор, национальных лидеров, направленных на установление общегражданского согласия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«Российское агентство международной информации "РИА Новости"»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Выступление в средствах массовой информации руководителей государственных и муниципальных органов, представителей институтов гражданского общества, общественных объединений и религиозных организаций по актуальным вопросам, связанным с реализацией государственной национальной политикой Российской Федерации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2686369"/>
                  </a:ext>
                </a:extLst>
              </a:tr>
            </a:tbl>
          </a:graphicData>
        </a:graphic>
      </p:graphicFrame>
    </p:spTree>
    <p:extLst>
      <p:ext uri="{BB962C8B-B14F-4D97-AF65-F5344CB8AC3E}">
        <p14:creationId xmlns:p14="http://schemas.microsoft.com/office/powerpoint/2010/main" val="140574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F58285-B893-455A-AFF8-2AE75F340521}"/>
              </a:ext>
            </a:extLst>
          </p:cNvPr>
          <p:cNvSpPr>
            <a:spLocks noGrp="1"/>
          </p:cNvSpPr>
          <p:nvPr>
            <p:ph type="title"/>
          </p:nvPr>
        </p:nvSpPr>
        <p:spPr/>
        <p:txBody>
          <a:bodyPr/>
          <a:lstStyle/>
          <a:p>
            <a:r>
              <a:rPr lang="ru-RU" sz="2800" b="1" dirty="0">
                <a:solidFill>
                  <a:srgbClr val="7030A0"/>
                </a:solidFill>
                <a:latin typeface="Times New Roman" panose="02020603050405020304" pitchFamily="18" charset="0"/>
                <a:cs typeface="Times New Roman" panose="02020603050405020304" pitchFamily="18" charset="0"/>
              </a:rPr>
              <a:t>Планы мероприятий по реализации Стратегии государственной национальной политики</a:t>
            </a:r>
          </a:p>
        </p:txBody>
      </p:sp>
      <p:graphicFrame>
        <p:nvGraphicFramePr>
          <p:cNvPr id="5" name="Таблица 5">
            <a:extLst>
              <a:ext uri="{FF2B5EF4-FFF2-40B4-BE49-F238E27FC236}">
                <a16:creationId xmlns:a16="http://schemas.microsoft.com/office/drawing/2014/main" id="{84297BFC-112C-4C34-9E4A-CA3D6956925F}"/>
              </a:ext>
            </a:extLst>
          </p:cNvPr>
          <p:cNvGraphicFramePr>
            <a:graphicFrameLocks noGrp="1"/>
          </p:cNvGraphicFramePr>
          <p:nvPr>
            <p:ph idx="1"/>
            <p:extLst>
              <p:ext uri="{D42A27DB-BD31-4B8C-83A1-F6EECF244321}">
                <p14:modId xmlns:p14="http://schemas.microsoft.com/office/powerpoint/2010/main" val="1051032081"/>
              </p:ext>
            </p:extLst>
          </p:nvPr>
        </p:nvGraphicFramePr>
        <p:xfrm>
          <a:off x="866692" y="1825625"/>
          <a:ext cx="10487105" cy="6613589"/>
        </p:xfrm>
        <a:graphic>
          <a:graphicData uri="http://schemas.openxmlformats.org/drawingml/2006/table">
            <a:tbl>
              <a:tblPr firstRow="1" bandRow="1">
                <a:tableStyleId>{5C22544A-7EE6-4342-B048-85BDC9FD1C3A}</a:tableStyleId>
              </a:tblPr>
              <a:tblGrid>
                <a:gridCol w="3476707">
                  <a:extLst>
                    <a:ext uri="{9D8B030D-6E8A-4147-A177-3AD203B41FA5}">
                      <a16:colId xmlns:a16="http://schemas.microsoft.com/office/drawing/2014/main" val="2003305671"/>
                    </a:ext>
                  </a:extLst>
                </a:gridCol>
                <a:gridCol w="3505199">
                  <a:extLst>
                    <a:ext uri="{9D8B030D-6E8A-4147-A177-3AD203B41FA5}">
                      <a16:colId xmlns:a16="http://schemas.microsoft.com/office/drawing/2014/main" val="3821908531"/>
                    </a:ext>
                  </a:extLst>
                </a:gridCol>
                <a:gridCol w="3505199">
                  <a:extLst>
                    <a:ext uri="{9D8B030D-6E8A-4147-A177-3AD203B41FA5}">
                      <a16:colId xmlns:a16="http://schemas.microsoft.com/office/drawing/2014/main" val="1932281525"/>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Наименование мероприятия</a:t>
                      </a:r>
                    </a:p>
                  </a:txBody>
                  <a:tcPr/>
                </a:tc>
                <a:tc>
                  <a:txBody>
                    <a:bodyPr/>
                    <a:lstStyle/>
                    <a:p>
                      <a:pPr algn="ctr"/>
                      <a:r>
                        <a:rPr lang="ru-RU" dirty="0">
                          <a:latin typeface="Times New Roman" panose="02020603050405020304" pitchFamily="18" charset="0"/>
                          <a:cs typeface="Times New Roman" panose="02020603050405020304" pitchFamily="18" charset="0"/>
                        </a:rPr>
                        <a:t>Ответственные исполнители</a:t>
                      </a:r>
                    </a:p>
                  </a:txBody>
                  <a:tcPr/>
                </a:tc>
                <a:tc>
                  <a:txBody>
                    <a:bodyPr/>
                    <a:lstStyle/>
                    <a:p>
                      <a:pPr algn="ctr"/>
                      <a:r>
                        <a:rPr lang="ru-RU" dirty="0">
                          <a:latin typeface="Times New Roman" panose="02020603050405020304" pitchFamily="18" charset="0"/>
                          <a:cs typeface="Times New Roman" panose="02020603050405020304" pitchFamily="18" charset="0"/>
                        </a:rPr>
                        <a:t>Задачи Стратегии</a:t>
                      </a:r>
                    </a:p>
                  </a:txBody>
                  <a:tcPr/>
                </a:tc>
                <a:extLst>
                  <a:ext uri="{0D108BD9-81ED-4DB2-BD59-A6C34878D82A}">
                    <a16:rowId xmlns:a16="http://schemas.microsoft.com/office/drawing/2014/main" val="3813571066"/>
                  </a:ext>
                </a:extLst>
              </a:tr>
              <a:tr h="370840">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Цикл телевизионных документальных фильмов «Пряничный домик» на телеканале «Россия 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«Всероссийская государственная телевизионная и радиовещательная компания»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Обеспечение сохранения и приумножения духовного и культурного потенциала многонационального народа Российской Федерации на основе идей единства и дружбы народов, межнационального (межэтнического) согласия, российского патриотизма; распространение знаний об истории и культуре народов Российской Федерации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8524086"/>
                  </a:ext>
                </a:extLst>
              </a:tr>
              <a:tr h="370840">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Цикл документальных фильмов о народах России на телеканале «Россия 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«Всероссийская государственная телевизионная и радиовещательная компания»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Обеспечение сохранения и приумножения духовного и культурного потенциала многонационального народа Российской Федерации на основе идей единства и дружбы народов, межнационального (межэтнического) согласия, российского патриотизма; распространение знаний об истории и культуре народов Российской Федерации;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Формирование культуры межнационального (межэтнического) общения в соответствии с нормами морали и традициями народов Российской Федерации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9091577"/>
                  </a:ext>
                </a:extLst>
              </a:tr>
            </a:tbl>
          </a:graphicData>
        </a:graphic>
      </p:graphicFrame>
    </p:spTree>
    <p:extLst>
      <p:ext uri="{BB962C8B-B14F-4D97-AF65-F5344CB8AC3E}">
        <p14:creationId xmlns:p14="http://schemas.microsoft.com/office/powerpoint/2010/main" val="182437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886839-7A5D-4088-A615-7EDC20B8311E}"/>
              </a:ext>
            </a:extLst>
          </p:cNvPr>
          <p:cNvSpPr>
            <a:spLocks noGrp="1"/>
          </p:cNvSpPr>
          <p:nvPr>
            <p:ph type="title"/>
          </p:nvPr>
        </p:nvSpPr>
        <p:spPr/>
        <p:txBody>
          <a:bodyPr/>
          <a:lstStyle/>
          <a:p>
            <a:r>
              <a:rPr lang="ru-RU" sz="2800" dirty="0">
                <a:solidFill>
                  <a:srgbClr val="7030A0"/>
                </a:solidFill>
                <a:latin typeface="Times New Roman" panose="02020603050405020304" pitchFamily="18" charset="0"/>
                <a:cs typeface="Times New Roman" panose="02020603050405020304" pitchFamily="18" charset="0"/>
              </a:rPr>
              <a:t>Планы мероприятий по реализации Стратегии государственной национальной политики</a:t>
            </a:r>
          </a:p>
        </p:txBody>
      </p:sp>
      <p:graphicFrame>
        <p:nvGraphicFramePr>
          <p:cNvPr id="4" name="Таблица 4">
            <a:extLst>
              <a:ext uri="{FF2B5EF4-FFF2-40B4-BE49-F238E27FC236}">
                <a16:creationId xmlns:a16="http://schemas.microsoft.com/office/drawing/2014/main" id="{BA736484-CF95-4035-8247-3C7E3EEF344E}"/>
              </a:ext>
            </a:extLst>
          </p:cNvPr>
          <p:cNvGraphicFramePr>
            <a:graphicFrameLocks noGrp="1"/>
          </p:cNvGraphicFramePr>
          <p:nvPr>
            <p:ph idx="1"/>
            <p:extLst>
              <p:ext uri="{D42A27DB-BD31-4B8C-83A1-F6EECF244321}">
                <p14:modId xmlns:p14="http://schemas.microsoft.com/office/powerpoint/2010/main" val="2895596028"/>
              </p:ext>
            </p:extLst>
          </p:nvPr>
        </p:nvGraphicFramePr>
        <p:xfrm>
          <a:off x="838200" y="1825625"/>
          <a:ext cx="10515597" cy="2859469"/>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576398001"/>
                    </a:ext>
                  </a:extLst>
                </a:gridCol>
                <a:gridCol w="3505199">
                  <a:extLst>
                    <a:ext uri="{9D8B030D-6E8A-4147-A177-3AD203B41FA5}">
                      <a16:colId xmlns:a16="http://schemas.microsoft.com/office/drawing/2014/main" val="777107332"/>
                    </a:ext>
                  </a:extLst>
                </a:gridCol>
                <a:gridCol w="3505199">
                  <a:extLst>
                    <a:ext uri="{9D8B030D-6E8A-4147-A177-3AD203B41FA5}">
                      <a16:colId xmlns:a16="http://schemas.microsoft.com/office/drawing/2014/main" val="3363556938"/>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Наименование мероприятия </a:t>
                      </a:r>
                    </a:p>
                  </a:txBody>
                  <a:tcPr/>
                </a:tc>
                <a:tc>
                  <a:txBody>
                    <a:bodyPr/>
                    <a:lstStyle/>
                    <a:p>
                      <a:pPr algn="ctr"/>
                      <a:r>
                        <a:rPr lang="ru-RU" dirty="0">
                          <a:latin typeface="Times New Roman" panose="02020603050405020304" pitchFamily="18" charset="0"/>
                          <a:cs typeface="Times New Roman" panose="02020603050405020304" pitchFamily="18" charset="0"/>
                        </a:rPr>
                        <a:t>Ответственные исполнители</a:t>
                      </a:r>
                    </a:p>
                  </a:txBody>
                  <a:tcPr/>
                </a:tc>
                <a:tc>
                  <a:txBody>
                    <a:bodyPr/>
                    <a:lstStyle/>
                    <a:p>
                      <a:pPr algn="ctr"/>
                      <a:r>
                        <a:rPr lang="ru-RU" dirty="0">
                          <a:latin typeface="Times New Roman" panose="02020603050405020304" pitchFamily="18" charset="0"/>
                          <a:cs typeface="Times New Roman" panose="02020603050405020304" pitchFamily="18" charset="0"/>
                        </a:rPr>
                        <a:t>Задачи Стратегии</a:t>
                      </a:r>
                    </a:p>
                  </a:txBody>
                  <a:tcPr/>
                </a:tc>
                <a:extLst>
                  <a:ext uri="{0D108BD9-81ED-4DB2-BD59-A6C34878D82A}">
                    <a16:rowId xmlns:a16="http://schemas.microsoft.com/office/drawing/2014/main" val="3250257645"/>
                  </a:ext>
                </a:extLst>
              </a:tr>
              <a:tr h="370840">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Интеграция тематики, связанной с формированием общегражданской идентичности и позитивным представлением культурного многообразия, в востребованные форматы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Федеральное государственное унитарное предприятие «Всероссийская государственная телевизионная и радиовещательная компания» и открытое акционерное общество «ТВ Центр» (по согласованию)</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Формирование культуры межнационального (межэтнического) общения в соответствии с нормами морали и традициями народов Российской Федерации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1874901"/>
                  </a:ext>
                </a:extLst>
              </a:tr>
              <a:tr h="370840">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Тематическая передача «Диаспоры»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Закрытое акционерное общество «Межгосударственная телерадиокомпания "Мир"» (по согласованию), Роспечать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Распространение знаний об истории и культуре народов Российской Федерации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3546594"/>
                  </a:ext>
                </a:extLst>
              </a:tr>
            </a:tbl>
          </a:graphicData>
        </a:graphic>
      </p:graphicFrame>
    </p:spTree>
    <p:extLst>
      <p:ext uri="{BB962C8B-B14F-4D97-AF65-F5344CB8AC3E}">
        <p14:creationId xmlns:p14="http://schemas.microsoft.com/office/powerpoint/2010/main" val="426873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AEDA5C-CB07-4EF2-AAB5-4B282B1018B3}"/>
              </a:ext>
            </a:extLst>
          </p:cNvPr>
          <p:cNvSpPr>
            <a:spLocks noGrp="1"/>
          </p:cNvSpPr>
          <p:nvPr>
            <p:ph type="title"/>
          </p:nvPr>
        </p:nvSpPr>
        <p:spPr/>
        <p:txBody>
          <a:bodyPr/>
          <a:lstStyle/>
          <a:p>
            <a:r>
              <a:rPr lang="ru-RU" sz="2800" b="1" dirty="0">
                <a:solidFill>
                  <a:srgbClr val="7030A0"/>
                </a:solidFill>
                <a:latin typeface="Times New Roman" panose="02020603050405020304" pitchFamily="18" charset="0"/>
                <a:cs typeface="Times New Roman" panose="02020603050405020304" pitchFamily="18" charset="0"/>
              </a:rPr>
              <a:t>Информационно-аналитические продукты, обеспечивающие </a:t>
            </a:r>
            <a:r>
              <a:rPr lang="ru-RU" sz="2800" b="1" dirty="0" err="1">
                <a:solidFill>
                  <a:srgbClr val="7030A0"/>
                </a:solidFill>
                <a:latin typeface="Times New Roman" panose="02020603050405020304" pitchFamily="18" charset="0"/>
                <a:cs typeface="Times New Roman" panose="02020603050405020304" pitchFamily="18" charset="0"/>
              </a:rPr>
              <a:t>реализацю</a:t>
            </a:r>
            <a:r>
              <a:rPr lang="ru-RU" sz="2800" b="1" dirty="0">
                <a:solidFill>
                  <a:srgbClr val="7030A0"/>
                </a:solidFill>
                <a:latin typeface="Times New Roman" panose="02020603050405020304" pitchFamily="18" charset="0"/>
                <a:cs typeface="Times New Roman" panose="02020603050405020304" pitchFamily="18" charset="0"/>
              </a:rPr>
              <a:t> задач Стратегии </a:t>
            </a:r>
          </a:p>
        </p:txBody>
      </p:sp>
      <p:sp>
        <p:nvSpPr>
          <p:cNvPr id="3" name="Объект 2">
            <a:extLst>
              <a:ext uri="{FF2B5EF4-FFF2-40B4-BE49-F238E27FC236}">
                <a16:creationId xmlns:a16="http://schemas.microsoft.com/office/drawing/2014/main" id="{E4610A3F-F364-450D-8A17-B3A24E1D8555}"/>
              </a:ext>
            </a:extLst>
          </p:cNvPr>
          <p:cNvSpPr>
            <a:spLocks noGrp="1"/>
          </p:cNvSpPr>
          <p:nvPr>
            <p:ph idx="1"/>
          </p:nvPr>
        </p:nvSpPr>
        <p:spPr/>
        <p:txBody>
          <a:bodyPr/>
          <a:lstStyle/>
          <a:p>
            <a:r>
              <a:rPr lang="ru-RU" dirty="0">
                <a:latin typeface="Times New Roman" panose="02020603050405020304" pitchFamily="18" charset="0"/>
                <a:cs typeface="Times New Roman" panose="02020603050405020304" pitchFamily="18" charset="0"/>
              </a:rPr>
              <a:t>«Антология антитеррора», 12 серия («Россия 1»)</a:t>
            </a:r>
          </a:p>
          <a:p>
            <a:r>
              <a:rPr lang="ru-RU" dirty="0">
                <a:latin typeface="Times New Roman" panose="02020603050405020304" pitchFamily="18" charset="0"/>
                <a:cs typeface="Times New Roman" panose="02020603050405020304" pitchFamily="18" charset="0"/>
              </a:rPr>
              <a:t>«Россия без террора», 5 серий («Россия 1»)</a:t>
            </a:r>
          </a:p>
          <a:p>
            <a:r>
              <a:rPr lang="ru-RU" dirty="0">
                <a:latin typeface="Times New Roman" panose="02020603050405020304" pitchFamily="18" charset="0"/>
                <a:cs typeface="Times New Roman" panose="02020603050405020304" pitchFamily="18" charset="0"/>
              </a:rPr>
              <a:t>«Пряничный домик» («Культура»)</a:t>
            </a:r>
          </a:p>
        </p:txBody>
      </p:sp>
    </p:spTree>
    <p:extLst>
      <p:ext uri="{BB962C8B-B14F-4D97-AF65-F5344CB8AC3E}">
        <p14:creationId xmlns:p14="http://schemas.microsoft.com/office/powerpoint/2010/main" val="29382192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1356</Words>
  <Application>Microsoft Office PowerPoint</Application>
  <PresentationFormat>Широкоэкранный</PresentationFormat>
  <Paragraphs>71</Paragraphs>
  <Slides>13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Мнения</vt:lpstr>
      <vt:lpstr>Планы мероприятий по реализации Стратегии государственной национальной политики (Фрагмент раздела «Информационное обеспечение» Плана мероприятий по реализации в 2013–2015 годах Стратегии государственной национальной политики Российской Федерации на период до 2025 года) )</vt:lpstr>
      <vt:lpstr>Планы мероприятий по реализации Стратегии государственной национальной политики</vt:lpstr>
      <vt:lpstr>Планы мероприятий по реализации Стратегии государственной национальной политики</vt:lpstr>
      <vt:lpstr>Планы мероприятий по реализации Стратегии государственной национальной политики</vt:lpstr>
      <vt:lpstr>Информационно-аналитические продукты, обеспечивающие реализацю задач Стратегии </vt:lpstr>
      <vt:lpstr>План мероприятий по реализации Стратегии государственной национальной политики в 2016–2018 гг.</vt:lpstr>
      <vt:lpstr>План мероприятий по реализации Стратегии государственной национальной политики в 2021–2022 гг.</vt:lpstr>
      <vt:lpstr>План мероприятий по реализации Стратегии государственной национальной политики в 2021–2022 гг.</vt:lpstr>
      <vt:lpstr>Пример мероприятия Плана. Онлайн-конференция Председателя Комитета Государственной Думы РФ по делам национальностей В. Газзаева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Валера Дизайнер</dc:creator>
  <cp:lastModifiedBy>reva.ek@mail.ru</cp:lastModifiedBy>
  <cp:revision>9</cp:revision>
  <dcterms:created xsi:type="dcterms:W3CDTF">2021-01-29T13:56:27Z</dcterms:created>
  <dcterms:modified xsi:type="dcterms:W3CDTF">2021-10-30T21:41:30Z</dcterms:modified>
</cp:coreProperties>
</file>