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64"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74" autoAdjust="0"/>
  </p:normalViewPr>
  <p:slideViewPr>
    <p:cSldViewPr snapToGrid="0">
      <p:cViewPr varScale="1">
        <p:scale>
          <a:sx n="83" d="100"/>
          <a:sy n="83"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76F1A-B964-4A57-BB01-FB768A0E4F7F}" type="datetimeFigureOut">
              <a:rPr lang="ru-RU" smtClean="0"/>
              <a:t>23.05.2021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55191-170B-4A99-81A2-5485DF622C00}" type="slidenum">
              <a:rPr lang="ru-RU" smtClean="0"/>
              <a:t>‹#›</a:t>
            </a:fld>
            <a:endParaRPr lang="ru-RU"/>
          </a:p>
        </p:txBody>
      </p:sp>
    </p:spTree>
    <p:extLst>
      <p:ext uri="{BB962C8B-B14F-4D97-AF65-F5344CB8AC3E}">
        <p14:creationId xmlns:p14="http://schemas.microsoft.com/office/powerpoint/2010/main" val="214590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255191-170B-4A99-81A2-5485DF622C00}" type="slidenum">
              <a:rPr lang="ru-RU" smtClean="0"/>
              <a:t>3</a:t>
            </a:fld>
            <a:endParaRPr lang="ru-RU"/>
          </a:p>
        </p:txBody>
      </p:sp>
    </p:spTree>
    <p:extLst>
      <p:ext uri="{BB962C8B-B14F-4D97-AF65-F5344CB8AC3E}">
        <p14:creationId xmlns:p14="http://schemas.microsoft.com/office/powerpoint/2010/main" val="38657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61938CC-8CA7-4BEC-9DA9-B174BECD26B2}" type="datetimeFigureOut">
              <a:rPr lang="ru-RU" smtClean="0"/>
              <a:t>23.05.2021</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B95A1A6-3097-483F-82C1-22E540C4C007}"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920903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1938CC-8CA7-4BEC-9DA9-B174BECD26B2}" type="datetimeFigureOut">
              <a:rPr lang="ru-RU" smtClean="0"/>
              <a:t>23.05.2021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95A1A6-3097-483F-82C1-22E540C4C007}" type="slidenum">
              <a:rPr lang="ru-RU" smtClean="0"/>
              <a:t>‹#›</a:t>
            </a:fld>
            <a:endParaRPr lang="ru-RU"/>
          </a:p>
        </p:txBody>
      </p:sp>
    </p:spTree>
    <p:extLst>
      <p:ext uri="{BB962C8B-B14F-4D97-AF65-F5344CB8AC3E}">
        <p14:creationId xmlns:p14="http://schemas.microsoft.com/office/powerpoint/2010/main" val="304893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1938CC-8CA7-4BEC-9DA9-B174BECD26B2}" type="datetimeFigureOut">
              <a:rPr lang="ru-RU" smtClean="0"/>
              <a:t>23.05.2021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95A1A6-3097-483F-82C1-22E540C4C007}" type="slidenum">
              <a:rPr lang="ru-RU" smtClean="0"/>
              <a:t>‹#›</a:t>
            </a:fld>
            <a:endParaRPr lang="ru-RU"/>
          </a:p>
        </p:txBody>
      </p:sp>
    </p:spTree>
    <p:extLst>
      <p:ext uri="{BB962C8B-B14F-4D97-AF65-F5344CB8AC3E}">
        <p14:creationId xmlns:p14="http://schemas.microsoft.com/office/powerpoint/2010/main" val="12556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1938CC-8CA7-4BEC-9DA9-B174BECD26B2}" type="datetimeFigureOut">
              <a:rPr lang="ru-RU" smtClean="0"/>
              <a:t>23.05.2021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95A1A6-3097-483F-82C1-22E540C4C007}" type="slidenum">
              <a:rPr lang="ru-RU" smtClean="0"/>
              <a:t>‹#›</a:t>
            </a:fld>
            <a:endParaRPr lang="ru-RU"/>
          </a:p>
        </p:txBody>
      </p:sp>
    </p:spTree>
    <p:extLst>
      <p:ext uri="{BB962C8B-B14F-4D97-AF65-F5344CB8AC3E}">
        <p14:creationId xmlns:p14="http://schemas.microsoft.com/office/powerpoint/2010/main" val="77962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61938CC-8CA7-4BEC-9DA9-B174BECD26B2}" type="datetimeFigureOut">
              <a:rPr lang="ru-RU" smtClean="0"/>
              <a:t>23.05.2021</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B95A1A6-3097-483F-82C1-22E540C4C007}"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993119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61938CC-8CA7-4BEC-9DA9-B174BECD26B2}" type="datetimeFigureOut">
              <a:rPr lang="ru-RU" smtClean="0"/>
              <a:t>23.05.2021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95A1A6-3097-483F-82C1-22E540C4C007}" type="slidenum">
              <a:rPr lang="ru-RU" smtClean="0"/>
              <a:t>‹#›</a:t>
            </a:fld>
            <a:endParaRPr lang="ru-RU"/>
          </a:p>
        </p:txBody>
      </p:sp>
    </p:spTree>
    <p:extLst>
      <p:ext uri="{BB962C8B-B14F-4D97-AF65-F5344CB8AC3E}">
        <p14:creationId xmlns:p14="http://schemas.microsoft.com/office/powerpoint/2010/main" val="250876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61938CC-8CA7-4BEC-9DA9-B174BECD26B2}" type="datetimeFigureOut">
              <a:rPr lang="ru-RU" smtClean="0"/>
              <a:t>23.05.2021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95A1A6-3097-483F-82C1-22E540C4C007}" type="slidenum">
              <a:rPr lang="ru-RU" smtClean="0"/>
              <a:t>‹#›</a:t>
            </a:fld>
            <a:endParaRPr lang="ru-RU"/>
          </a:p>
        </p:txBody>
      </p:sp>
    </p:spTree>
    <p:extLst>
      <p:ext uri="{BB962C8B-B14F-4D97-AF65-F5344CB8AC3E}">
        <p14:creationId xmlns:p14="http://schemas.microsoft.com/office/powerpoint/2010/main" val="197222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61938CC-8CA7-4BEC-9DA9-B174BECD26B2}" type="datetimeFigureOut">
              <a:rPr lang="ru-RU" smtClean="0"/>
              <a:t>23.05.2021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B95A1A6-3097-483F-82C1-22E540C4C007}" type="slidenum">
              <a:rPr lang="ru-RU" smtClean="0"/>
              <a:t>‹#›</a:t>
            </a:fld>
            <a:endParaRPr lang="ru-RU"/>
          </a:p>
        </p:txBody>
      </p:sp>
    </p:spTree>
    <p:extLst>
      <p:ext uri="{BB962C8B-B14F-4D97-AF65-F5344CB8AC3E}">
        <p14:creationId xmlns:p14="http://schemas.microsoft.com/office/powerpoint/2010/main" val="51159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938CC-8CA7-4BEC-9DA9-B174BECD26B2}" type="datetimeFigureOut">
              <a:rPr lang="ru-RU" smtClean="0"/>
              <a:t>23.05.2021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B95A1A6-3097-483F-82C1-22E540C4C007}" type="slidenum">
              <a:rPr lang="ru-RU" smtClean="0"/>
              <a:t>‹#›</a:t>
            </a:fld>
            <a:endParaRPr lang="ru-RU"/>
          </a:p>
        </p:txBody>
      </p:sp>
    </p:spTree>
    <p:extLst>
      <p:ext uri="{BB962C8B-B14F-4D97-AF65-F5344CB8AC3E}">
        <p14:creationId xmlns:p14="http://schemas.microsoft.com/office/powerpoint/2010/main" val="104091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61938CC-8CA7-4BEC-9DA9-B174BECD26B2}" type="datetimeFigureOut">
              <a:rPr lang="ru-RU" smtClean="0"/>
              <a:t>23.05.2021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B95A1A6-3097-483F-82C1-22E540C4C007}"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723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61938CC-8CA7-4BEC-9DA9-B174BECD26B2}" type="datetimeFigureOut">
              <a:rPr lang="ru-RU" smtClean="0"/>
              <a:t>23.05.2021</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B95A1A6-3097-483F-82C1-22E540C4C007}"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160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61938CC-8CA7-4BEC-9DA9-B174BECD26B2}" type="datetimeFigureOut">
              <a:rPr lang="ru-RU" smtClean="0"/>
              <a:t>23.05.2021</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B95A1A6-3097-483F-82C1-22E540C4C007}"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0948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5128" y="1788454"/>
            <a:ext cx="8361229" cy="1366870"/>
          </a:xfrm>
        </p:spPr>
        <p:txBody>
          <a:bodyPr/>
          <a:lstStyle/>
          <a:p>
            <a:r>
              <a:rPr lang="ru-RU" sz="3600" dirty="0"/>
              <a:t>Психология и организация террористической группы</a:t>
            </a:r>
          </a:p>
        </p:txBody>
      </p:sp>
      <p:sp>
        <p:nvSpPr>
          <p:cNvPr id="3" name="Прямоугольник 2"/>
          <p:cNvSpPr/>
          <p:nvPr/>
        </p:nvSpPr>
        <p:spPr>
          <a:xfrm>
            <a:off x="3047742" y="4066534"/>
            <a:ext cx="6096000" cy="646331"/>
          </a:xfrm>
          <a:prstGeom prst="rect">
            <a:avLst/>
          </a:prstGeom>
        </p:spPr>
        <p:txBody>
          <a:bodyPr>
            <a:spAutoFit/>
          </a:bodyPr>
          <a:lstStyle/>
          <a:p>
            <a:r>
              <a:rPr lang="ru-RU" b="1" dirty="0"/>
              <a:t>1. Групповой характер террористической деятельности </a:t>
            </a:r>
          </a:p>
          <a:p>
            <a:r>
              <a:rPr lang="ru-RU" b="1" dirty="0"/>
              <a:t>2. Специфические особенности террористических групп</a:t>
            </a:r>
            <a:endParaRPr lang="ru-RU" b="1" dirty="0"/>
          </a:p>
        </p:txBody>
      </p:sp>
    </p:spTree>
    <p:extLst>
      <p:ext uri="{BB962C8B-B14F-4D97-AF65-F5344CB8AC3E}">
        <p14:creationId xmlns:p14="http://schemas.microsoft.com/office/powerpoint/2010/main" val="4095626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583124" y="511692"/>
            <a:ext cx="4280927" cy="1723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740781" y="94839"/>
            <a:ext cx="11451219" cy="402872"/>
          </a:xfrm>
        </p:spPr>
        <p:txBody>
          <a:bodyPr>
            <a:normAutofit fontScale="90000"/>
          </a:bodyPr>
          <a:lstStyle/>
          <a:p>
            <a:pPr algn="ctr"/>
            <a:r>
              <a:rPr lang="ru-RU" sz="2400" dirty="0"/>
              <a:t>1. Групповой характер террористической деятельности </a:t>
            </a:r>
            <a:r>
              <a:rPr lang="ru-RU" dirty="0"/>
              <a:t/>
            </a:r>
            <a:br>
              <a:rPr lang="ru-RU" dirty="0"/>
            </a:br>
            <a:endParaRPr lang="ru-RU" dirty="0"/>
          </a:p>
        </p:txBody>
      </p:sp>
      <p:sp>
        <p:nvSpPr>
          <p:cNvPr id="3" name="Объект 2"/>
          <p:cNvSpPr>
            <a:spLocks noGrp="1"/>
          </p:cNvSpPr>
          <p:nvPr>
            <p:ph idx="1"/>
          </p:nvPr>
        </p:nvSpPr>
        <p:spPr>
          <a:xfrm>
            <a:off x="841094" y="2395961"/>
            <a:ext cx="11250591" cy="4328930"/>
          </a:xfrm>
        </p:spPr>
        <p:txBody>
          <a:bodyPr>
            <a:noAutofit/>
          </a:bodyPr>
          <a:lstStyle/>
          <a:p>
            <a:pPr marL="0" indent="0">
              <a:buNone/>
            </a:pPr>
            <a:r>
              <a:rPr lang="ru-RU" b="1" dirty="0" smtClean="0"/>
              <a:t>К</a:t>
            </a:r>
            <a:r>
              <a:rPr lang="ru-RU" b="1" dirty="0"/>
              <a:t>. </a:t>
            </a:r>
            <a:r>
              <a:rPr lang="ru-RU" b="1" dirty="0" err="1"/>
              <a:t>Маркоулли</a:t>
            </a:r>
            <a:r>
              <a:rPr lang="ru-RU" b="1" dirty="0"/>
              <a:t> </a:t>
            </a:r>
            <a:r>
              <a:rPr lang="ru-RU" dirty="0"/>
              <a:t>выделяет три этапа </a:t>
            </a:r>
            <a:r>
              <a:rPr lang="ru-RU" dirty="0" smtClean="0"/>
              <a:t>через </a:t>
            </a:r>
            <a:r>
              <a:rPr lang="ru-RU" dirty="0"/>
              <a:t>которые проходит террористический акт, во </a:t>
            </a:r>
            <a:r>
              <a:rPr lang="ru-RU" dirty="0" smtClean="0"/>
              <a:t>время принятия </a:t>
            </a:r>
            <a:r>
              <a:rPr lang="ru-RU" dirty="0"/>
              <a:t>решения о его осуществлении.</a:t>
            </a:r>
          </a:p>
          <a:p>
            <a:pPr marL="0" indent="0">
              <a:buNone/>
            </a:pPr>
            <a:r>
              <a:rPr lang="ru-RU" b="1" dirty="0"/>
              <a:t>Первый этап </a:t>
            </a:r>
            <a:r>
              <a:rPr lang="ru-RU" dirty="0"/>
              <a:t>– «кризис секретности». Группа обычных людей или </a:t>
            </a:r>
            <a:r>
              <a:rPr lang="ru-RU" dirty="0" smtClean="0"/>
              <a:t>один человек </a:t>
            </a:r>
            <a:r>
              <a:rPr lang="ru-RU" dirty="0"/>
              <a:t>скрыто выражают недовольство существующей системой, </a:t>
            </a:r>
            <a:r>
              <a:rPr lang="ru-RU" dirty="0" smtClean="0"/>
              <a:t>относятся к </a:t>
            </a:r>
            <a:r>
              <a:rPr lang="ru-RU" dirty="0"/>
              <a:t>ней неодобрительно, но принимают ее нормы, правила и следуют </a:t>
            </a:r>
            <a:r>
              <a:rPr lang="ru-RU" dirty="0" smtClean="0"/>
              <a:t>им. Главным </a:t>
            </a:r>
            <a:r>
              <a:rPr lang="ru-RU" dirty="0"/>
              <a:t>выражением активности в этот период кризиса служит </a:t>
            </a:r>
            <a:r>
              <a:rPr lang="ru-RU" dirty="0" smtClean="0"/>
              <a:t>скрытый поиск </a:t>
            </a:r>
            <a:r>
              <a:rPr lang="ru-RU" dirty="0"/>
              <a:t>единомышленников и интеграция их в </a:t>
            </a:r>
            <a:r>
              <a:rPr lang="ru-RU" dirty="0" smtClean="0"/>
              <a:t>законспирированное сообщество</a:t>
            </a:r>
            <a:r>
              <a:rPr lang="ru-RU" dirty="0"/>
              <a:t>.</a:t>
            </a:r>
          </a:p>
          <a:p>
            <a:pPr marL="0" indent="0">
              <a:buNone/>
            </a:pPr>
            <a:r>
              <a:rPr lang="ru-RU" b="1" dirty="0"/>
              <a:t>Второй этап </a:t>
            </a:r>
            <a:r>
              <a:rPr lang="ru-RU" dirty="0"/>
              <a:t>– «кризис столкновения идеологий» – </a:t>
            </a:r>
            <a:r>
              <a:rPr lang="ru-RU" dirty="0" smtClean="0"/>
              <a:t>несогласие идеологии </a:t>
            </a:r>
            <a:r>
              <a:rPr lang="ru-RU" dirty="0"/>
              <a:t>общности и существующей вокруг системы выражается </a:t>
            </a:r>
            <a:r>
              <a:rPr lang="ru-RU" dirty="0" smtClean="0"/>
              <a:t>в открытой </a:t>
            </a:r>
            <a:r>
              <a:rPr lang="ru-RU" dirty="0"/>
              <a:t>форме полемики и протеста. Данный этап длится до тех пор, </a:t>
            </a:r>
            <a:r>
              <a:rPr lang="ru-RU" dirty="0" smtClean="0"/>
              <a:t>пока общность </a:t>
            </a:r>
            <a:r>
              <a:rPr lang="ru-RU" dirty="0"/>
              <a:t>не придет к кардинальному поведенческому паттерну </a:t>
            </a:r>
            <a:r>
              <a:rPr lang="ru-RU" dirty="0" smtClean="0"/>
              <a:t>для демонстрации </a:t>
            </a:r>
            <a:r>
              <a:rPr lang="ru-RU" dirty="0"/>
              <a:t>всем своей позиции. </a:t>
            </a:r>
            <a:endParaRPr lang="ru-RU" dirty="0" smtClean="0"/>
          </a:p>
          <a:p>
            <a:pPr marL="0" indent="0">
              <a:buNone/>
            </a:pPr>
            <a:r>
              <a:rPr lang="ru-RU" b="1" dirty="0"/>
              <a:t>Т</a:t>
            </a:r>
            <a:r>
              <a:rPr lang="ru-RU" b="1" dirty="0" smtClean="0"/>
              <a:t>ретий </a:t>
            </a:r>
            <a:r>
              <a:rPr lang="ru-RU" b="1" dirty="0"/>
              <a:t>этап </a:t>
            </a:r>
            <a:r>
              <a:rPr lang="ru-RU" dirty="0" smtClean="0"/>
              <a:t>– «</a:t>
            </a:r>
            <a:r>
              <a:rPr lang="ru-RU" dirty="0"/>
              <a:t>кризис завершенности». Открытое противостояние существующей </a:t>
            </a:r>
            <a:r>
              <a:rPr lang="ru-RU" dirty="0" smtClean="0"/>
              <a:t>системе перерастает </a:t>
            </a:r>
            <a:r>
              <a:rPr lang="ru-RU" dirty="0"/>
              <a:t>в агрессивные действия. Общность или человек переступают </a:t>
            </a:r>
            <a:r>
              <a:rPr lang="ru-RU" dirty="0" smtClean="0"/>
              <a:t>все моральные </a:t>
            </a:r>
            <a:r>
              <a:rPr lang="ru-RU" dirty="0"/>
              <a:t>и правовые нормы, которые до этого сдерживали </a:t>
            </a:r>
            <a:r>
              <a:rPr lang="ru-RU" dirty="0" smtClean="0"/>
              <a:t>открытое проявление </a:t>
            </a:r>
            <a:r>
              <a:rPr lang="ru-RU" dirty="0"/>
              <a:t>агрессии. </a:t>
            </a:r>
          </a:p>
        </p:txBody>
      </p:sp>
      <p:sp>
        <p:nvSpPr>
          <p:cNvPr id="5" name="Прямоугольник 4"/>
          <p:cNvSpPr/>
          <p:nvPr/>
        </p:nvSpPr>
        <p:spPr>
          <a:xfrm>
            <a:off x="1348227" y="750392"/>
            <a:ext cx="6663160" cy="1323439"/>
          </a:xfrm>
          <a:prstGeom prst="rect">
            <a:avLst/>
          </a:prstGeom>
        </p:spPr>
        <p:txBody>
          <a:bodyPr wrap="square">
            <a:spAutoFit/>
          </a:bodyPr>
          <a:lstStyle/>
          <a:p>
            <a:r>
              <a:rPr lang="ru-RU" sz="2000" dirty="0"/>
              <a:t>Террористическая деятельность почти всегда носит </a:t>
            </a:r>
            <a:r>
              <a:rPr lang="ru-RU" sz="2000" b="1" dirty="0"/>
              <a:t>групповой характер</a:t>
            </a:r>
            <a:r>
              <a:rPr lang="ru-RU" sz="2000" dirty="0"/>
              <a:t>, так как основой для объединения экстремистских групп является чувство социальной несправедливости. </a:t>
            </a:r>
          </a:p>
        </p:txBody>
      </p:sp>
    </p:spTree>
    <p:extLst>
      <p:ext uri="{BB962C8B-B14F-4D97-AF65-F5344CB8AC3E}">
        <p14:creationId xmlns:p14="http://schemas.microsoft.com/office/powerpoint/2010/main" val="2930569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804440" y="86810"/>
            <a:ext cx="11387559" cy="4635662"/>
          </a:xfrm>
        </p:spPr>
        <p:txBody>
          <a:bodyPr>
            <a:normAutofit fontScale="77500" lnSpcReduction="20000"/>
          </a:bodyPr>
          <a:lstStyle/>
          <a:p>
            <a:pPr marL="0" indent="0">
              <a:buNone/>
            </a:pPr>
            <a:r>
              <a:rPr lang="ru-RU" sz="2900" dirty="0"/>
              <a:t>Очень сложно сопоставлять между собой террористические организации, только планирующие преступление и уже реализовавшие террористический акт. Очень часто образцом, по которому изучаются основные характеристики, выступают террористические группы, совершившие теракт, но не учитываются особенности групп, которые еще его не совершили, но, вероятно, являются не менее опасными.</a:t>
            </a:r>
            <a:endParaRPr lang="ru-RU" sz="2900" dirty="0"/>
          </a:p>
          <a:p>
            <a:pPr marL="0" indent="0">
              <a:buNone/>
            </a:pPr>
            <a:r>
              <a:rPr lang="ru-RU" sz="2900" dirty="0"/>
              <a:t>Характеризуя особенности террористических организаций, которые добились успеха в своих планах, Л. Гозман пишет: «</a:t>
            </a:r>
            <a:r>
              <a:rPr lang="ru-RU" sz="2900" i="1" dirty="0"/>
              <a:t>Эти группы замкнуты, и вхождение в них означает признание права других людей на тотальный контроль за своей жизнью, в том числе за личной, включая интимные отношения. Для обычного человека такой тотальный контроль был бы жертвой, на которую невозможно пойти, но для аутсайдера, для человека, который нигде не чувствовал себя своим, которого никто нигде никогда не принимал, все это оказывается скорее плюсом, чем минусом. Участие в террористических группах позволяет компенсировать многие их неудачи. У них появляется смысл жизни. Цель – освобождение Родины или торжество своей религии или идеологии. К ним приковано внимание всего мира, у них уже не возникает сомнений в собственной значимости. Скука и рутина повседневности заменяется балансированием на грани жизни и смерти. Появляется чувство избранности, причастности к судьбе</a:t>
            </a:r>
            <a:r>
              <a:rPr lang="ru-RU" sz="2900" dirty="0"/>
              <a:t>» (Гозман Л. Я., </a:t>
            </a:r>
            <a:r>
              <a:rPr lang="ru-RU" sz="2900" dirty="0" err="1"/>
              <a:t>Шестопал</a:t>
            </a:r>
            <a:r>
              <a:rPr lang="ru-RU" sz="2900" dirty="0"/>
              <a:t> Е. Б., 1996.).</a:t>
            </a:r>
            <a:endParaRPr lang="ru-RU" sz="2900" dirty="0"/>
          </a:p>
          <a:p>
            <a:endParaRPr lang="ru-RU" dirty="0"/>
          </a:p>
        </p:txBody>
      </p:sp>
      <p:pic>
        <p:nvPicPr>
          <p:cNvPr id="5" name="Рисунок 4"/>
          <p:cNvPicPr>
            <a:picLocks noChangeAspect="1"/>
          </p:cNvPicPr>
          <p:nvPr/>
        </p:nvPicPr>
        <p:blipFill>
          <a:blip r:embed="rId3"/>
          <a:stretch>
            <a:fillRect/>
          </a:stretch>
        </p:blipFill>
        <p:spPr>
          <a:xfrm>
            <a:off x="7847636" y="4510593"/>
            <a:ext cx="4119954" cy="2059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269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667" y="3581400"/>
            <a:ext cx="5962650" cy="3276600"/>
          </a:xfrm>
          <a:prstGeom prst="rect">
            <a:avLst/>
          </a:prstGeom>
        </p:spPr>
      </p:pic>
      <p:sp>
        <p:nvSpPr>
          <p:cNvPr id="3" name="Объект 2"/>
          <p:cNvSpPr>
            <a:spLocks noGrp="1"/>
          </p:cNvSpPr>
          <p:nvPr>
            <p:ph idx="1"/>
          </p:nvPr>
        </p:nvSpPr>
        <p:spPr>
          <a:xfrm>
            <a:off x="827590" y="193305"/>
            <a:ext cx="11244804" cy="5434885"/>
          </a:xfrm>
        </p:spPr>
        <p:txBody>
          <a:bodyPr>
            <a:normAutofit/>
          </a:bodyPr>
          <a:lstStyle/>
          <a:p>
            <a:pPr marL="0" indent="0">
              <a:buNone/>
            </a:pPr>
            <a:r>
              <a:rPr lang="ru-RU" dirty="0" smtClean="0"/>
              <a:t>Особенность </a:t>
            </a:r>
            <a:r>
              <a:rPr lang="ru-RU" dirty="0"/>
              <a:t>функционирования террористических организаций – культ погибших соратников, выражающийся в том, </a:t>
            </a:r>
            <a:r>
              <a:rPr lang="ru-RU" dirty="0" smtClean="0"/>
              <a:t>что </a:t>
            </a:r>
            <a:r>
              <a:rPr lang="ru-RU" dirty="0"/>
              <a:t>каждый член группы почитает своих товарищей, сложивших головы за правое дело. У членов группы возникает ощущение цельной общности. </a:t>
            </a:r>
            <a:endParaRPr lang="ru-RU" dirty="0" smtClean="0"/>
          </a:p>
          <a:p>
            <a:pPr marL="0" indent="0">
              <a:buNone/>
            </a:pPr>
            <a:r>
              <a:rPr lang="ru-RU" dirty="0"/>
              <a:t>Террористическая организация как особенного рода группа относится </a:t>
            </a:r>
            <a:r>
              <a:rPr lang="ru-RU" dirty="0" smtClean="0"/>
              <a:t>к «промежуточной </a:t>
            </a:r>
            <a:r>
              <a:rPr lang="ru-RU" dirty="0"/>
              <a:t>группе» потому, что занимает переходную позицию </a:t>
            </a:r>
            <a:r>
              <a:rPr lang="ru-RU" dirty="0" smtClean="0"/>
              <a:t>на шкале</a:t>
            </a:r>
            <a:r>
              <a:rPr lang="ru-RU" dirty="0"/>
              <a:t>, заданной двумя полюсами</a:t>
            </a:r>
            <a:r>
              <a:rPr lang="ru-RU" dirty="0" smtClean="0"/>
              <a:t>.  </a:t>
            </a:r>
            <a:r>
              <a:rPr lang="ru-RU" dirty="0"/>
              <a:t>«</a:t>
            </a:r>
            <a:r>
              <a:rPr lang="ru-RU" i="1" dirty="0"/>
              <a:t>На одной крайней точке мы </a:t>
            </a:r>
            <a:r>
              <a:rPr lang="ru-RU" i="1" dirty="0" smtClean="0"/>
              <a:t>видим высоко </a:t>
            </a:r>
            <a:r>
              <a:rPr lang="ru-RU" i="1" dirty="0"/>
              <a:t>организованный, сплоченный, функционирующий коллектив лиц как </a:t>
            </a:r>
            <a:r>
              <a:rPr lang="ru-RU" i="1" dirty="0" smtClean="0"/>
              <a:t> членов </a:t>
            </a:r>
            <a:r>
              <a:rPr lang="ru-RU" i="1" dirty="0"/>
              <a:t>социальной группы</a:t>
            </a:r>
            <a:r>
              <a:rPr lang="ru-RU" i="1" dirty="0" smtClean="0"/>
              <a:t>.  </a:t>
            </a:r>
            <a:r>
              <a:rPr lang="ru-RU" i="1" dirty="0"/>
              <a:t>На противоположной крайней точке мы </a:t>
            </a:r>
            <a:r>
              <a:rPr lang="ru-RU" i="1" dirty="0" smtClean="0"/>
              <a:t>имеем сборище </a:t>
            </a:r>
            <a:r>
              <a:rPr lang="ru-RU" i="1" dirty="0"/>
              <a:t>лиц, </a:t>
            </a:r>
            <a:r>
              <a:rPr lang="ru-RU" i="1" dirty="0" smtClean="0"/>
              <a:t>характеризующееся </a:t>
            </a:r>
            <a:r>
              <a:rPr lang="ru-RU" i="1" dirty="0"/>
              <a:t>анонимностью, </a:t>
            </a:r>
            <a:r>
              <a:rPr lang="ru-RU" i="1" dirty="0" smtClean="0"/>
              <a:t>беспорядочным руководством, </a:t>
            </a:r>
            <a:r>
              <a:rPr lang="ru-RU" i="1" dirty="0"/>
              <a:t>основывающим свои действия на эмоциях, и в </a:t>
            </a:r>
            <a:r>
              <a:rPr lang="ru-RU" i="1" dirty="0" smtClean="0"/>
              <a:t>некоторых случаях </a:t>
            </a:r>
            <a:r>
              <a:rPr lang="ru-RU" i="1" dirty="0"/>
              <a:t>представляющее собой разрушительный элемент в </a:t>
            </a:r>
            <a:r>
              <a:rPr lang="ru-RU" i="1" dirty="0" smtClean="0"/>
              <a:t>рамках социальной </a:t>
            </a:r>
            <a:r>
              <a:rPr lang="ru-RU" i="1" dirty="0"/>
              <a:t>системы, в которую оно входит... Те образования, которые </a:t>
            </a:r>
            <a:r>
              <a:rPr lang="ru-RU" i="1" dirty="0" smtClean="0"/>
              <a:t>не представляют </a:t>
            </a:r>
            <a:r>
              <a:rPr lang="ru-RU" i="1" dirty="0"/>
              <a:t>собой ни совершенно сплоченные, интегрированные </a:t>
            </a:r>
            <a:r>
              <a:rPr lang="ru-RU" i="1" dirty="0" smtClean="0"/>
              <a:t>группы, ни </a:t>
            </a:r>
            <a:r>
              <a:rPr lang="ru-RU" i="1" dirty="0"/>
              <a:t>беспорядочные, плохо функционирующие сборища или </a:t>
            </a:r>
            <a:r>
              <a:rPr lang="ru-RU" i="1" dirty="0" smtClean="0"/>
              <a:t>толпы, соответствуют </a:t>
            </a:r>
            <a:r>
              <a:rPr lang="ru-RU" i="1" dirty="0"/>
              <a:t>понятию «промежуточная группа</a:t>
            </a:r>
            <a:r>
              <a:rPr lang="ru-RU" dirty="0"/>
              <a:t>» </a:t>
            </a:r>
            <a:r>
              <a:rPr lang="ru-RU" dirty="0" smtClean="0"/>
              <a:t>(Яблонский Л)</a:t>
            </a:r>
            <a:endParaRPr lang="ru-RU" dirty="0"/>
          </a:p>
        </p:txBody>
      </p:sp>
    </p:spTree>
    <p:extLst>
      <p:ext uri="{BB962C8B-B14F-4D97-AF65-F5344CB8AC3E}">
        <p14:creationId xmlns:p14="http://schemas.microsoft.com/office/powerpoint/2010/main" val="991786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7428" y="101197"/>
            <a:ext cx="10502721" cy="465963"/>
          </a:xfrm>
        </p:spPr>
        <p:txBody>
          <a:bodyPr>
            <a:normAutofit fontScale="90000"/>
          </a:bodyPr>
          <a:lstStyle/>
          <a:p>
            <a:pPr algn="ctr"/>
            <a:r>
              <a:rPr lang="ru-RU" sz="2700" b="1" dirty="0"/>
              <a:t>2. Специфические особенности террористических групп</a:t>
            </a:r>
            <a:r>
              <a:rPr lang="ru-RU" dirty="0"/>
              <a:t/>
            </a:r>
            <a:br>
              <a:rPr lang="ru-RU" dirty="0"/>
            </a:br>
            <a:endParaRPr lang="ru-RU" dirty="0"/>
          </a:p>
        </p:txBody>
      </p:sp>
      <p:sp>
        <p:nvSpPr>
          <p:cNvPr id="3" name="Объект 2"/>
          <p:cNvSpPr>
            <a:spLocks noGrp="1"/>
          </p:cNvSpPr>
          <p:nvPr>
            <p:ph idx="1"/>
          </p:nvPr>
        </p:nvSpPr>
        <p:spPr>
          <a:xfrm>
            <a:off x="746567" y="567160"/>
            <a:ext cx="8871995" cy="6076708"/>
          </a:xfrm>
        </p:spPr>
        <p:txBody>
          <a:bodyPr>
            <a:normAutofit lnSpcReduction="10000"/>
          </a:bodyPr>
          <a:lstStyle/>
          <a:p>
            <a:pPr marL="0" indent="0">
              <a:buNone/>
            </a:pPr>
            <a:r>
              <a:rPr lang="ru-RU" dirty="0"/>
              <a:t> О</a:t>
            </a:r>
            <a:r>
              <a:rPr lang="ru-RU" dirty="0" smtClean="0"/>
              <a:t>тличительные </a:t>
            </a:r>
            <a:r>
              <a:rPr lang="ru-RU" dirty="0"/>
              <a:t>особенности террористических групп:</a:t>
            </a:r>
          </a:p>
          <a:p>
            <a:pPr marL="0" indent="0">
              <a:buNone/>
            </a:pPr>
            <a:r>
              <a:rPr lang="ru-RU" dirty="0"/>
              <a:t>• Во-первых, это смутное определение роли, которую </a:t>
            </a:r>
            <a:r>
              <a:rPr lang="ru-RU" dirty="0" smtClean="0"/>
              <a:t>выполняют члены организации.</a:t>
            </a:r>
          </a:p>
          <a:p>
            <a:pPr marL="0" indent="0">
              <a:buNone/>
            </a:pPr>
            <a:r>
              <a:rPr lang="ru-RU" dirty="0"/>
              <a:t>• Во-вторых, условная сплоченность такой общности. </a:t>
            </a:r>
            <a:endParaRPr lang="ru-RU" dirty="0" smtClean="0"/>
          </a:p>
          <a:p>
            <a:pPr marL="0" indent="0">
              <a:buNone/>
            </a:pPr>
            <a:r>
              <a:rPr lang="ru-RU" dirty="0" smtClean="0"/>
              <a:t>• </a:t>
            </a:r>
            <a:r>
              <a:rPr lang="ru-RU" dirty="0"/>
              <a:t>В-третьих, изменчивость структуры. Структура организации, </a:t>
            </a:r>
            <a:r>
              <a:rPr lang="ru-RU" dirty="0" smtClean="0"/>
              <a:t>реализующей </a:t>
            </a:r>
            <a:r>
              <a:rPr lang="ru-RU" dirty="0"/>
              <a:t>свои замыслы в экстремальных условиях, так или иначе подвержена изменениям. </a:t>
            </a:r>
            <a:endParaRPr lang="ru-RU" dirty="0" smtClean="0"/>
          </a:p>
          <a:p>
            <a:pPr marL="0" indent="0">
              <a:buNone/>
            </a:pPr>
            <a:r>
              <a:rPr lang="ru-RU" dirty="0" smtClean="0"/>
              <a:t>• </a:t>
            </a:r>
            <a:r>
              <a:rPr lang="ru-RU" dirty="0"/>
              <a:t>В-четвертых, с изменчивостью состава связано непостоянство членов группы. Это делает невозможным появление устойчивых внутренних взаимоотношений между членами организации. </a:t>
            </a:r>
            <a:endParaRPr lang="ru-RU" dirty="0" smtClean="0"/>
          </a:p>
          <a:p>
            <a:pPr marL="0" indent="0">
              <a:buNone/>
            </a:pPr>
            <a:r>
              <a:rPr lang="ru-RU" dirty="0"/>
              <a:t>• В-пятых, всеми этими факторами обусловлена ограниченность планов в отношении состава организации. «Кадровый резерв» каждой террористической группировки предельно узок, и члены организации учитывают это</a:t>
            </a:r>
            <a:r>
              <a:rPr lang="ru-RU" dirty="0" smtClean="0"/>
              <a:t>.</a:t>
            </a:r>
          </a:p>
          <a:p>
            <a:pPr marL="0" indent="0">
              <a:buNone/>
            </a:pPr>
            <a:r>
              <a:rPr lang="ru-RU" dirty="0" smtClean="0"/>
              <a:t> </a:t>
            </a:r>
            <a:r>
              <a:rPr lang="ru-RU" dirty="0"/>
              <a:t>• В-шестых, небольшое соответствие норм поведения внутри организации. </a:t>
            </a:r>
            <a:endParaRPr lang="ru-RU" dirty="0" smtClean="0"/>
          </a:p>
          <a:p>
            <a:pPr marL="0" indent="0">
              <a:buNone/>
            </a:pPr>
            <a:r>
              <a:rPr lang="ru-RU" dirty="0"/>
              <a:t>• В-седьмых, относительно хаотичное управление. В такой организации, как правило, нет авторитарного руководителя или, тем более, официально назначенного лидера. </a:t>
            </a:r>
          </a:p>
        </p:txBody>
      </p:sp>
      <p:pic>
        <p:nvPicPr>
          <p:cNvPr id="4" name="Рисунок 3"/>
          <p:cNvPicPr>
            <a:picLocks noChangeAspect="1"/>
          </p:cNvPicPr>
          <p:nvPr/>
        </p:nvPicPr>
        <p:blipFill>
          <a:blip r:embed="rId2"/>
          <a:stretch>
            <a:fillRect/>
          </a:stretch>
        </p:blipFill>
        <p:spPr>
          <a:xfrm>
            <a:off x="9415381" y="2676702"/>
            <a:ext cx="2776619" cy="2849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309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1290" y="150119"/>
            <a:ext cx="10377055" cy="3061855"/>
          </a:xfrm>
        </p:spPr>
        <p:txBody>
          <a:bodyPr/>
          <a:lstStyle/>
          <a:p>
            <a:pPr marL="0" indent="0">
              <a:buNone/>
            </a:pPr>
            <a:r>
              <a:rPr lang="ru-RU" dirty="0"/>
              <a:t>Ученые выделяют три уровня в организации </a:t>
            </a:r>
            <a:r>
              <a:rPr lang="ru-RU" dirty="0" smtClean="0"/>
              <a:t>членства:</a:t>
            </a:r>
          </a:p>
          <a:p>
            <a:pPr marL="0" indent="0">
              <a:buNone/>
            </a:pPr>
            <a:r>
              <a:rPr lang="ru-RU" dirty="0"/>
              <a:t>В центре организации </a:t>
            </a:r>
            <a:r>
              <a:rPr lang="ru-RU" b="1" dirty="0"/>
              <a:t>на первом уровне </a:t>
            </a:r>
            <a:r>
              <a:rPr lang="ru-RU" dirty="0"/>
              <a:t>стоят психически наименее устойчивые члены организации – лидеры. Это те люди, которым </a:t>
            </a:r>
            <a:r>
              <a:rPr lang="ru-RU" dirty="0" smtClean="0"/>
              <a:t>шайка нужна </a:t>
            </a:r>
            <a:r>
              <a:rPr lang="ru-RU" dirty="0"/>
              <a:t>больше всех</a:t>
            </a:r>
            <a:r>
              <a:rPr lang="ru-RU" dirty="0" smtClean="0"/>
              <a:t>.</a:t>
            </a:r>
          </a:p>
          <a:p>
            <a:pPr marL="0" indent="0">
              <a:buNone/>
            </a:pPr>
            <a:r>
              <a:rPr lang="ru-RU" b="1" dirty="0"/>
              <a:t>На втором уровне </a:t>
            </a:r>
            <a:r>
              <a:rPr lang="ru-RU" dirty="0"/>
              <a:t>промежуточной группы обычно фигурируют лица, заявляющие о своей принадлежности к группе, однако активно участвующие в ее деятельности только в соответствии со своими эмоциональными потребностями в данное время</a:t>
            </a:r>
            <a:r>
              <a:rPr lang="ru-RU" dirty="0" smtClean="0"/>
              <a:t>.</a:t>
            </a:r>
          </a:p>
          <a:p>
            <a:pPr marL="0" indent="0">
              <a:buNone/>
            </a:pPr>
            <a:r>
              <a:rPr lang="ru-RU" b="1" dirty="0"/>
              <a:t>На третьем уровне </a:t>
            </a:r>
            <a:r>
              <a:rPr lang="ru-RU" dirty="0"/>
              <a:t>структуры группы находятся периферийные члены, участвующие в ее деятельности от случая к случаю и редко отождествляющие себя с </a:t>
            </a:r>
            <a:r>
              <a:rPr lang="ru-RU" dirty="0" smtClean="0"/>
              <a:t>группой.</a:t>
            </a:r>
          </a:p>
          <a:p>
            <a:pPr marL="0" indent="0">
              <a:buNone/>
            </a:pPr>
            <a:endParaRPr lang="ru-RU" dirty="0"/>
          </a:p>
        </p:txBody>
      </p:sp>
      <p:pic>
        <p:nvPicPr>
          <p:cNvPr id="4" name="Рисунок 3"/>
          <p:cNvPicPr>
            <a:picLocks noChangeAspect="1"/>
          </p:cNvPicPr>
          <p:nvPr/>
        </p:nvPicPr>
        <p:blipFill>
          <a:blip r:embed="rId2"/>
          <a:stretch>
            <a:fillRect/>
          </a:stretch>
        </p:blipFill>
        <p:spPr>
          <a:xfrm>
            <a:off x="3302822" y="2974694"/>
            <a:ext cx="6425837" cy="3112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435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1" y="196770"/>
            <a:ext cx="10945090" cy="6661229"/>
          </a:xfrm>
        </p:spPr>
        <p:txBody>
          <a:bodyPr/>
          <a:lstStyle/>
          <a:p>
            <a:pPr marL="0" indent="0">
              <a:buNone/>
            </a:pPr>
            <a:r>
              <a:rPr lang="ru-RU" dirty="0"/>
              <a:t>Социально-психологические функции террористической группы, по сути, связаны с мотивацией членства в ней. Как правило, такая группа </a:t>
            </a:r>
            <a:r>
              <a:rPr lang="ru-RU" dirty="0" smtClean="0"/>
              <a:t>функционирует </a:t>
            </a:r>
            <a:r>
              <a:rPr lang="ru-RU" dirty="0"/>
              <a:t>в качестве удобного средства для проявления различных индивидуальных потребностей и решения личностных проблем. (Ольшанский Д. </a:t>
            </a:r>
            <a:r>
              <a:rPr lang="ru-RU" dirty="0" smtClean="0"/>
              <a:t>В)</a:t>
            </a:r>
          </a:p>
          <a:p>
            <a:pPr marL="0" indent="0">
              <a:spcBef>
                <a:spcPts val="0"/>
              </a:spcBef>
              <a:spcAft>
                <a:spcPts val="0"/>
              </a:spcAft>
              <a:buNone/>
            </a:pPr>
            <a:endParaRPr lang="ru-RU" dirty="0" smtClean="0"/>
          </a:p>
          <a:p>
            <a:pPr marL="0" indent="0">
              <a:spcBef>
                <a:spcPts val="0"/>
              </a:spcBef>
              <a:spcAft>
                <a:spcPts val="0"/>
              </a:spcAft>
              <a:buNone/>
            </a:pPr>
            <a:endParaRPr lang="ru-RU" dirty="0"/>
          </a:p>
          <a:p>
            <a:pPr marL="0" indent="0">
              <a:spcBef>
                <a:spcPts val="0"/>
              </a:spcBef>
              <a:spcAft>
                <a:spcPts val="0"/>
              </a:spcAft>
              <a:buNone/>
            </a:pPr>
            <a:r>
              <a:rPr lang="ru-RU" dirty="0" smtClean="0"/>
              <a:t>Террористическая </a:t>
            </a:r>
            <a:r>
              <a:rPr lang="ru-RU" dirty="0"/>
              <a:t>группа по своей </a:t>
            </a:r>
            <a:r>
              <a:rPr lang="ru-RU" dirty="0" smtClean="0"/>
              <a:t>социально-психологической </a:t>
            </a:r>
          </a:p>
          <a:p>
            <a:pPr marL="0" indent="0">
              <a:spcBef>
                <a:spcPts val="0"/>
              </a:spcBef>
              <a:spcAft>
                <a:spcPts val="0"/>
              </a:spcAft>
              <a:buNone/>
            </a:pPr>
            <a:r>
              <a:rPr lang="ru-RU" dirty="0" smtClean="0"/>
              <a:t>природе </a:t>
            </a:r>
            <a:r>
              <a:rPr lang="ru-RU" dirty="0"/>
              <a:t>относится к особому типу «промежуточных групп». </a:t>
            </a:r>
            <a:endParaRPr lang="ru-RU" dirty="0" smtClean="0"/>
          </a:p>
          <a:p>
            <a:pPr marL="0" indent="0">
              <a:spcBef>
                <a:spcPts val="0"/>
              </a:spcBef>
              <a:spcAft>
                <a:spcPts val="0"/>
              </a:spcAft>
              <a:buNone/>
            </a:pPr>
            <a:r>
              <a:rPr lang="ru-RU" dirty="0" smtClean="0"/>
              <a:t>Все </a:t>
            </a:r>
            <a:r>
              <a:rPr lang="ru-RU" dirty="0"/>
              <a:t>взаимоотношения в ней подчинены основной </a:t>
            </a:r>
            <a:r>
              <a:rPr lang="ru-RU" dirty="0" smtClean="0"/>
              <a:t>целевой</a:t>
            </a:r>
          </a:p>
          <a:p>
            <a:pPr marL="0" indent="0">
              <a:spcBef>
                <a:spcPts val="0"/>
              </a:spcBef>
              <a:spcAft>
                <a:spcPts val="0"/>
              </a:spcAft>
              <a:buNone/>
            </a:pPr>
            <a:r>
              <a:rPr lang="ru-RU" dirty="0" smtClean="0"/>
              <a:t> </a:t>
            </a:r>
            <a:r>
              <a:rPr lang="ru-RU" dirty="0"/>
              <a:t>функции – подготовке и совершению террористического акта</a:t>
            </a:r>
            <a:r>
              <a:rPr lang="ru-RU" dirty="0" smtClean="0"/>
              <a:t>.</a:t>
            </a:r>
          </a:p>
          <a:p>
            <a:pPr marL="0" indent="0">
              <a:spcBef>
                <a:spcPts val="0"/>
              </a:spcBef>
              <a:spcAft>
                <a:spcPts val="0"/>
              </a:spcAft>
              <a:buNone/>
            </a:pPr>
            <a:r>
              <a:rPr lang="ru-RU" dirty="0" smtClean="0"/>
              <a:t> </a:t>
            </a:r>
            <a:r>
              <a:rPr lang="ru-RU" dirty="0"/>
              <a:t>Это порождает специфические особенности таких групп</a:t>
            </a:r>
          </a:p>
        </p:txBody>
      </p:sp>
      <p:pic>
        <p:nvPicPr>
          <p:cNvPr id="4" name="Рисунок 3"/>
          <p:cNvPicPr>
            <a:picLocks noChangeAspect="1"/>
          </p:cNvPicPr>
          <p:nvPr/>
        </p:nvPicPr>
        <p:blipFill>
          <a:blip r:embed="rId2"/>
          <a:stretch>
            <a:fillRect/>
          </a:stretch>
        </p:blipFill>
        <p:spPr>
          <a:xfrm>
            <a:off x="9450631" y="1107990"/>
            <a:ext cx="2513734"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stretch>
            <a:fillRect/>
          </a:stretch>
        </p:blipFill>
        <p:spPr>
          <a:xfrm>
            <a:off x="1076358" y="3527384"/>
            <a:ext cx="6054436" cy="3027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8492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Урожай</Template>
  <TotalTime>89</TotalTime>
  <Words>884</Words>
  <Application>Microsoft Office PowerPoint</Application>
  <PresentationFormat>Широкоэкранный</PresentationFormat>
  <Paragraphs>35</Paragraphs>
  <Slides>7</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Calibri</vt:lpstr>
      <vt:lpstr>Franklin Gothic Book</vt:lpstr>
      <vt:lpstr>Crop</vt:lpstr>
      <vt:lpstr>Психология и организация террористической группы</vt:lpstr>
      <vt:lpstr>1. Групповой характер террористической деятельности  </vt:lpstr>
      <vt:lpstr>Презентация PowerPoint</vt:lpstr>
      <vt:lpstr>Презентация PowerPoint</vt:lpstr>
      <vt:lpstr>2. Специфические особенности террористических групп </vt:lpstr>
      <vt:lpstr>Презентация PowerPoint</vt:lpstr>
      <vt:lpstr>Презентация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Психология и организация террористической группы</dc:title>
  <dc:creator>RePack by Diakov</dc:creator>
  <cp:lastModifiedBy>Roman</cp:lastModifiedBy>
  <cp:revision>10</cp:revision>
  <dcterms:created xsi:type="dcterms:W3CDTF">2020-05-01T09:37:59Z</dcterms:created>
  <dcterms:modified xsi:type="dcterms:W3CDTF">2021-05-23T07:52:32Z</dcterms:modified>
</cp:coreProperties>
</file>