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71" r:id="rId10"/>
    <p:sldId id="272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621D8F4-18DA-4114-BF48-79D7261368A7}">
          <p14:sldIdLst>
            <p14:sldId id="256"/>
            <p14:sldId id="258"/>
            <p14:sldId id="259"/>
            <p14:sldId id="260"/>
            <p14:sldId id="264"/>
            <p14:sldId id="261"/>
          </p14:sldIdLst>
        </p14:section>
        <p14:section name="Раздел без заголовка" id="{8DB37CD7-395E-47DE-9E18-FF7E82C60193}">
          <p14:sldIdLst>
            <p14:sldId id="262"/>
            <p14:sldId id="263"/>
            <p14:sldId id="271"/>
            <p14:sldId id="272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3F6D"/>
    <a:srgbClr val="2F2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143CC-76D4-4912-8139-428F3B35A28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6AA2BB-792A-468E-9D03-C1D519DED19E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«Наверное, у каждой женщины лет тридцать назад в шкатулке имелось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кубачинское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колечко или браслет; древнее искусство ювелиров из небольшого горного села было очень популярно в Советском Союзе. Как, впрочем 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балхарские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гончарные изделия, деревянные подсвечники и вазы с насечкой из Унцукуля, кизлярское холодное оружие и многое другое»  (Николаева П. Дербентский ковер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Аргументы недели от 14.10.2015)</a:t>
          </a:r>
        </a:p>
      </dgm:t>
    </dgm:pt>
    <dgm:pt modelId="{72EDFCA0-61E0-4475-B259-7346FD2BF4C3}" type="parTrans" cxnId="{816DF4D6-260E-47E1-A7EC-59F2E02CF68B}">
      <dgm:prSet/>
      <dgm:spPr/>
      <dgm:t>
        <a:bodyPr/>
        <a:lstStyle/>
        <a:p>
          <a:endParaRPr lang="ru-RU"/>
        </a:p>
      </dgm:t>
    </dgm:pt>
    <dgm:pt modelId="{871AEC0C-5D3B-47AC-BB5A-3916D78D664A}" type="sibTrans" cxnId="{816DF4D6-260E-47E1-A7EC-59F2E02CF68B}">
      <dgm:prSet/>
      <dgm:spPr/>
      <dgm:t>
        <a:bodyPr/>
        <a:lstStyle/>
        <a:p>
          <a:endParaRPr lang="ru-RU"/>
        </a:p>
      </dgm:t>
    </dgm:pt>
    <dgm:pt modelId="{DB237C15-5971-48E6-9458-F52A5A11C61B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«В республике можно отведать сыровяленые деликатесы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базырган-эт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качмы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(из конины) и традиционные алтайские сыры с медом, салат из таежного папоротника, кедрового ореха, мяса марала с заправкой на основе кедрового масла, дикого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чеснова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ускум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вытяжки корня лопуха. Конечно, многим придется по вкусу сибирский хариус с корочкой из 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талкана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(мука из жареного ячменя)» (Бахарев К., Зотикова В., Корякин О. и др. Строганина и буза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//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Российская газета от 18.06.2019 )</a:t>
          </a:r>
        </a:p>
      </dgm:t>
    </dgm:pt>
    <dgm:pt modelId="{5D7B825A-8095-4CE5-9725-DAAF40DD6E40}" type="parTrans" cxnId="{08DBB281-566C-41F0-A1DF-6EA039605BE1}">
      <dgm:prSet/>
      <dgm:spPr/>
      <dgm:t>
        <a:bodyPr/>
        <a:lstStyle/>
        <a:p>
          <a:endParaRPr lang="ru-RU"/>
        </a:p>
      </dgm:t>
    </dgm:pt>
    <dgm:pt modelId="{2402ACE6-98F1-4D6A-8676-6F717EC7ECD8}" type="sibTrans" cxnId="{08DBB281-566C-41F0-A1DF-6EA039605BE1}">
      <dgm:prSet/>
      <dgm:spPr/>
      <dgm:t>
        <a:bodyPr/>
        <a:lstStyle/>
        <a:p>
          <a:endParaRPr lang="ru-RU"/>
        </a:p>
      </dgm:t>
    </dgm:pt>
    <dgm:pt modelId="{B4BA0694-099C-4584-A18B-29E1CEE130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«Именно тут изготавливают папахи, традиционный головной убор горцев. Их в горах носили не только зимой, но и летом. Согласно обычаям, мужчина никогда не должен был снимать папаху. Было только одно исключение: когда он просил о прощении кровной мести. Еще не так давно в дагестанских селах практиковался обычай: молодой человек, желавший засватать девушку, бросал в окно дома, где она жила, папаху. Если этот головной убор оставался в доме и не вылетал обратно, то счастливцу можно было рассчитывать на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взаимность » ()Алиев Т. Папаха Хабиба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нгазета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. Неделя от 20.05.2020 </a:t>
          </a:r>
        </a:p>
      </dgm:t>
    </dgm:pt>
    <dgm:pt modelId="{883A8473-C5B1-4098-AE12-B786549454E4}" type="parTrans" cxnId="{4B597CF2-3629-4758-AD8B-47A214463EEB}">
      <dgm:prSet/>
      <dgm:spPr/>
      <dgm:t>
        <a:bodyPr/>
        <a:lstStyle/>
        <a:p>
          <a:endParaRPr lang="ru-RU"/>
        </a:p>
      </dgm:t>
    </dgm:pt>
    <dgm:pt modelId="{C7D1CFCF-F8FA-46E7-A2D6-5CCFBD1AF7E6}" type="sibTrans" cxnId="{4B597CF2-3629-4758-AD8B-47A214463EEB}">
      <dgm:prSet/>
      <dgm:spPr/>
      <dgm:t>
        <a:bodyPr/>
        <a:lstStyle/>
        <a:p>
          <a:endParaRPr lang="ru-RU"/>
        </a:p>
      </dgm:t>
    </dgm:pt>
    <dgm:pt modelId="{1CCF0BA6-37E8-41F5-AC3A-56BA890FD4F0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«Да, сушеная рыбка у нас слово «Сникерс» – энергетический рецепт. Неделя без мяса и северной рыбы, и у меня прямо упадок сил случается» Иной раз в дороге устану или после выставок – от постоянного общения эмоционально выдыхаюсь. Но стоит только поесть, например, рыбки холодной,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согудая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 (слово из эвенского, «малосольная рыба» – муксун, сиг, хариус; в традиционном варианте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свежепойманную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 сырую рыбу режут на куски, солят и едят практически сразу. (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Прим.ред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) – давление нормализуется и усталость как рукой снимает. Северный человек так привык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, жить не может без белковой пищи)» (Чугунова В. Счастливая женщина </a:t>
          </a:r>
          <a:r>
            <a:rPr lang="en-US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Аргументы недели от 29.09.2011)</a:t>
          </a:r>
        </a:p>
      </dgm:t>
    </dgm:pt>
    <dgm:pt modelId="{D4C69D3C-FCF4-43A9-85F6-CF7E6D37F047}" type="parTrans" cxnId="{A48D0898-B30C-468D-ACE6-8E4B750B524D}">
      <dgm:prSet/>
      <dgm:spPr/>
      <dgm:t>
        <a:bodyPr/>
        <a:lstStyle/>
        <a:p>
          <a:endParaRPr lang="ru-RU"/>
        </a:p>
      </dgm:t>
    </dgm:pt>
    <dgm:pt modelId="{913E14E5-23AD-4094-B691-C4AC6891575A}" type="sibTrans" cxnId="{A48D0898-B30C-468D-ACE6-8E4B750B524D}">
      <dgm:prSet/>
      <dgm:spPr/>
      <dgm:t>
        <a:bodyPr/>
        <a:lstStyle/>
        <a:p>
          <a:endParaRPr lang="ru-RU"/>
        </a:p>
      </dgm:t>
    </dgm:pt>
    <dgm:pt modelId="{0FFC4202-CD37-46EB-B695-88A16E7C91EC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«Холод якут чувствует с рождения – и приспосабливается к нему как может. Чтобы не замерзнуть, мы едим много жирного мяса. &lt;…&gt; В Якутии, особенно на севере, практически все мужчины – охотники. Отцы передают свое мастерство сыновьям. С одинокими женщинами, стариками принято делиться добычей. Рыбачат почти все, ставят невод: на севере самые рыбные места» Караси с тарелку величиной, муксун, чир, пелядь, осетровые…» (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Желиковская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М. Голос крови: тундра-самобранка 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Вокруг света. Сентябрь 2020)</a:t>
          </a:r>
        </a:p>
      </dgm:t>
    </dgm:pt>
    <dgm:pt modelId="{41746DB7-75EE-4D38-9B10-B4BA57581FAD}" type="parTrans" cxnId="{A978D2C6-3394-4AD1-B7E0-9DC7ACB3CF2C}">
      <dgm:prSet/>
      <dgm:spPr/>
      <dgm:t>
        <a:bodyPr/>
        <a:lstStyle/>
        <a:p>
          <a:endParaRPr lang="ru-RU"/>
        </a:p>
      </dgm:t>
    </dgm:pt>
    <dgm:pt modelId="{B348CE43-344B-449C-912A-C1AE5D70BA0F}" type="sibTrans" cxnId="{A978D2C6-3394-4AD1-B7E0-9DC7ACB3CF2C}">
      <dgm:prSet/>
      <dgm:spPr/>
      <dgm:t>
        <a:bodyPr/>
        <a:lstStyle/>
        <a:p>
          <a:endParaRPr lang="ru-RU"/>
        </a:p>
      </dgm:t>
    </dgm:pt>
    <dgm:pt modelId="{91639F5A-01DD-4AC0-81F0-3E530FADC804}" type="pres">
      <dgm:prSet presAssocID="{E6D143CC-76D4-4912-8139-428F3B35A28D}" presName="diagram" presStyleCnt="0">
        <dgm:presLayoutVars>
          <dgm:dir/>
          <dgm:resizeHandles val="exact"/>
        </dgm:presLayoutVars>
      </dgm:prSet>
      <dgm:spPr/>
    </dgm:pt>
    <dgm:pt modelId="{1F4FF43E-529D-4620-B43C-5110B8A4D6A5}" type="pres">
      <dgm:prSet presAssocID="{7C6AA2BB-792A-468E-9D03-C1D519DED19E}" presName="node" presStyleLbl="node1" presStyleIdx="0" presStyleCnt="5" custLinFactNeighborX="0">
        <dgm:presLayoutVars>
          <dgm:bulletEnabled val="1"/>
        </dgm:presLayoutVars>
      </dgm:prSet>
      <dgm:spPr/>
    </dgm:pt>
    <dgm:pt modelId="{C3E594CA-5256-43CD-A3BD-F79B67846E01}" type="pres">
      <dgm:prSet presAssocID="{871AEC0C-5D3B-47AC-BB5A-3916D78D664A}" presName="sibTrans" presStyleCnt="0"/>
      <dgm:spPr/>
    </dgm:pt>
    <dgm:pt modelId="{0F39E99B-D4E6-4157-9D89-E4E480070079}" type="pres">
      <dgm:prSet presAssocID="{DB237C15-5971-48E6-9458-F52A5A11C61B}" presName="node" presStyleLbl="node1" presStyleIdx="1" presStyleCnt="5">
        <dgm:presLayoutVars>
          <dgm:bulletEnabled val="1"/>
        </dgm:presLayoutVars>
      </dgm:prSet>
      <dgm:spPr/>
    </dgm:pt>
    <dgm:pt modelId="{5147A045-256F-4DA0-BE20-109D3556E8DF}" type="pres">
      <dgm:prSet presAssocID="{2402ACE6-98F1-4D6A-8676-6F717EC7ECD8}" presName="sibTrans" presStyleCnt="0"/>
      <dgm:spPr/>
    </dgm:pt>
    <dgm:pt modelId="{C64D7234-D13E-4AD9-9C99-8017AA6D30DA}" type="pres">
      <dgm:prSet presAssocID="{B4BA0694-099C-4584-A18B-29E1CEE130D7}" presName="node" presStyleLbl="node1" presStyleIdx="2" presStyleCnt="5">
        <dgm:presLayoutVars>
          <dgm:bulletEnabled val="1"/>
        </dgm:presLayoutVars>
      </dgm:prSet>
      <dgm:spPr/>
    </dgm:pt>
    <dgm:pt modelId="{4006DA6C-8E4B-4871-9AB9-3023D5C4018B}" type="pres">
      <dgm:prSet presAssocID="{C7D1CFCF-F8FA-46E7-A2D6-5CCFBD1AF7E6}" presName="sibTrans" presStyleCnt="0"/>
      <dgm:spPr/>
    </dgm:pt>
    <dgm:pt modelId="{1342389F-71B4-41C8-94CE-FC0888D81D1A}" type="pres">
      <dgm:prSet presAssocID="{1CCF0BA6-37E8-41F5-AC3A-56BA890FD4F0}" presName="node" presStyleLbl="node1" presStyleIdx="3" presStyleCnt="5">
        <dgm:presLayoutVars>
          <dgm:bulletEnabled val="1"/>
        </dgm:presLayoutVars>
      </dgm:prSet>
      <dgm:spPr/>
    </dgm:pt>
    <dgm:pt modelId="{BEC74D88-1B4B-413C-892C-106DB1D2C074}" type="pres">
      <dgm:prSet presAssocID="{913E14E5-23AD-4094-B691-C4AC6891575A}" presName="sibTrans" presStyleCnt="0"/>
      <dgm:spPr/>
    </dgm:pt>
    <dgm:pt modelId="{0DAAB4AA-FA8E-41CA-8A3B-E104F70B31BA}" type="pres">
      <dgm:prSet presAssocID="{0FFC4202-CD37-46EB-B695-88A16E7C91EC}" presName="node" presStyleLbl="node1" presStyleIdx="4" presStyleCnt="5">
        <dgm:presLayoutVars>
          <dgm:bulletEnabled val="1"/>
        </dgm:presLayoutVars>
      </dgm:prSet>
      <dgm:spPr/>
    </dgm:pt>
  </dgm:ptLst>
  <dgm:cxnLst>
    <dgm:cxn modelId="{F0DE6310-EE41-4A5B-B63C-117C0A84A289}" type="presOf" srcId="{E6D143CC-76D4-4912-8139-428F3B35A28D}" destId="{91639F5A-01DD-4AC0-81F0-3E530FADC804}" srcOrd="0" destOrd="0" presId="urn:microsoft.com/office/officeart/2005/8/layout/default"/>
    <dgm:cxn modelId="{EA22A12F-391F-4CF2-B34C-B95248305E45}" type="presOf" srcId="{DB237C15-5971-48E6-9458-F52A5A11C61B}" destId="{0F39E99B-D4E6-4157-9D89-E4E480070079}" srcOrd="0" destOrd="0" presId="urn:microsoft.com/office/officeart/2005/8/layout/default"/>
    <dgm:cxn modelId="{9EC1853A-8CB2-4CEA-A963-346D0D8D1EFC}" type="presOf" srcId="{1CCF0BA6-37E8-41F5-AC3A-56BA890FD4F0}" destId="{1342389F-71B4-41C8-94CE-FC0888D81D1A}" srcOrd="0" destOrd="0" presId="urn:microsoft.com/office/officeart/2005/8/layout/default"/>
    <dgm:cxn modelId="{7428CA6D-4317-4CCD-9921-2D15D9E9A4B7}" type="presOf" srcId="{7C6AA2BB-792A-468E-9D03-C1D519DED19E}" destId="{1F4FF43E-529D-4620-B43C-5110B8A4D6A5}" srcOrd="0" destOrd="0" presId="urn:microsoft.com/office/officeart/2005/8/layout/default"/>
    <dgm:cxn modelId="{08DBB281-566C-41F0-A1DF-6EA039605BE1}" srcId="{E6D143CC-76D4-4912-8139-428F3B35A28D}" destId="{DB237C15-5971-48E6-9458-F52A5A11C61B}" srcOrd="1" destOrd="0" parTransId="{5D7B825A-8095-4CE5-9725-DAAF40DD6E40}" sibTransId="{2402ACE6-98F1-4D6A-8676-6F717EC7ECD8}"/>
    <dgm:cxn modelId="{A48D0898-B30C-468D-ACE6-8E4B750B524D}" srcId="{E6D143CC-76D4-4912-8139-428F3B35A28D}" destId="{1CCF0BA6-37E8-41F5-AC3A-56BA890FD4F0}" srcOrd="3" destOrd="0" parTransId="{D4C69D3C-FCF4-43A9-85F6-CF7E6D37F047}" sibTransId="{913E14E5-23AD-4094-B691-C4AC6891575A}"/>
    <dgm:cxn modelId="{A978D2C6-3394-4AD1-B7E0-9DC7ACB3CF2C}" srcId="{E6D143CC-76D4-4912-8139-428F3B35A28D}" destId="{0FFC4202-CD37-46EB-B695-88A16E7C91EC}" srcOrd="4" destOrd="0" parTransId="{41746DB7-75EE-4D38-9B10-B4BA57581FAD}" sibTransId="{B348CE43-344B-449C-912A-C1AE5D70BA0F}"/>
    <dgm:cxn modelId="{3F8788CD-F668-4E51-BFFF-92D009C75368}" type="presOf" srcId="{B4BA0694-099C-4584-A18B-29E1CEE130D7}" destId="{C64D7234-D13E-4AD9-9C99-8017AA6D30DA}" srcOrd="0" destOrd="0" presId="urn:microsoft.com/office/officeart/2005/8/layout/default"/>
    <dgm:cxn modelId="{816DF4D6-260E-47E1-A7EC-59F2E02CF68B}" srcId="{E6D143CC-76D4-4912-8139-428F3B35A28D}" destId="{7C6AA2BB-792A-468E-9D03-C1D519DED19E}" srcOrd="0" destOrd="0" parTransId="{72EDFCA0-61E0-4475-B259-7346FD2BF4C3}" sibTransId="{871AEC0C-5D3B-47AC-BB5A-3916D78D664A}"/>
    <dgm:cxn modelId="{4B597CF2-3629-4758-AD8B-47A214463EEB}" srcId="{E6D143CC-76D4-4912-8139-428F3B35A28D}" destId="{B4BA0694-099C-4584-A18B-29E1CEE130D7}" srcOrd="2" destOrd="0" parTransId="{883A8473-C5B1-4098-AE12-B786549454E4}" sibTransId="{C7D1CFCF-F8FA-46E7-A2D6-5CCFBD1AF7E6}"/>
    <dgm:cxn modelId="{F0CFD9FA-F5DF-4E9E-97D1-163094A5FB5D}" type="presOf" srcId="{0FFC4202-CD37-46EB-B695-88A16E7C91EC}" destId="{0DAAB4AA-FA8E-41CA-8A3B-E104F70B31BA}" srcOrd="0" destOrd="0" presId="urn:microsoft.com/office/officeart/2005/8/layout/default"/>
    <dgm:cxn modelId="{4405B105-F38D-4D3F-BA69-0A7D547C7C3E}" type="presParOf" srcId="{91639F5A-01DD-4AC0-81F0-3E530FADC804}" destId="{1F4FF43E-529D-4620-B43C-5110B8A4D6A5}" srcOrd="0" destOrd="0" presId="urn:microsoft.com/office/officeart/2005/8/layout/default"/>
    <dgm:cxn modelId="{5E41ADC2-1C0D-497A-A491-BDD5A641E203}" type="presParOf" srcId="{91639F5A-01DD-4AC0-81F0-3E530FADC804}" destId="{C3E594CA-5256-43CD-A3BD-F79B67846E01}" srcOrd="1" destOrd="0" presId="urn:microsoft.com/office/officeart/2005/8/layout/default"/>
    <dgm:cxn modelId="{3888AB15-1DC3-47F7-9777-9496950B07AD}" type="presParOf" srcId="{91639F5A-01DD-4AC0-81F0-3E530FADC804}" destId="{0F39E99B-D4E6-4157-9D89-E4E480070079}" srcOrd="2" destOrd="0" presId="urn:microsoft.com/office/officeart/2005/8/layout/default"/>
    <dgm:cxn modelId="{0728EE80-29EC-47AD-84F6-14F52D2FD570}" type="presParOf" srcId="{91639F5A-01DD-4AC0-81F0-3E530FADC804}" destId="{5147A045-256F-4DA0-BE20-109D3556E8DF}" srcOrd="3" destOrd="0" presId="urn:microsoft.com/office/officeart/2005/8/layout/default"/>
    <dgm:cxn modelId="{53F5823D-ABA6-4CD2-B177-E14F0A745780}" type="presParOf" srcId="{91639F5A-01DD-4AC0-81F0-3E530FADC804}" destId="{C64D7234-D13E-4AD9-9C99-8017AA6D30DA}" srcOrd="4" destOrd="0" presId="urn:microsoft.com/office/officeart/2005/8/layout/default"/>
    <dgm:cxn modelId="{6EE4E213-2A47-4557-875D-237C5912F8E9}" type="presParOf" srcId="{91639F5A-01DD-4AC0-81F0-3E530FADC804}" destId="{4006DA6C-8E4B-4871-9AB9-3023D5C4018B}" srcOrd="5" destOrd="0" presId="urn:microsoft.com/office/officeart/2005/8/layout/default"/>
    <dgm:cxn modelId="{5DE0DFE0-43B1-42F4-876E-ECB0EEB0A3F4}" type="presParOf" srcId="{91639F5A-01DD-4AC0-81F0-3E530FADC804}" destId="{1342389F-71B4-41C8-94CE-FC0888D81D1A}" srcOrd="6" destOrd="0" presId="urn:microsoft.com/office/officeart/2005/8/layout/default"/>
    <dgm:cxn modelId="{5C8A6790-2104-4476-8C99-7B1CC4FAF48C}" type="presParOf" srcId="{91639F5A-01DD-4AC0-81F0-3E530FADC804}" destId="{BEC74D88-1B4B-413C-892C-106DB1D2C074}" srcOrd="7" destOrd="0" presId="urn:microsoft.com/office/officeart/2005/8/layout/default"/>
    <dgm:cxn modelId="{5347D0D7-C42B-442C-8345-4E9214C1AB20}" type="presParOf" srcId="{91639F5A-01DD-4AC0-81F0-3E530FADC804}" destId="{0DAAB4AA-FA8E-41CA-8A3B-E104F70B31B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C0CB14-2ECF-414F-9FD7-A5353AA4349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1A521F-6842-44A4-BDC0-B9BEDF5AD337}">
      <dgm:prSet phldrT="[Текст]" custT="1"/>
      <dgm:spPr/>
      <dgm:t>
        <a:bodyPr/>
        <a:lstStyle/>
        <a:p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«… изделия из теста – культ Удмуртии. Самая известная выпечка за пределами региона, его специалитет –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которые раньше были праздничным блюдом, а сейчас их готовят и дома, и в ресторанах чуть ли не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ежедневно.Чаще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всего из ржаного теста с традиционными начинками: квашеной или свежей капустой, свежими, сушеными или солеными грибами и мясом. Бывают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лымо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начинкой из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говяжьтх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субпродуктов и выпечка с добавлением к мясу и луку свежей крови. Эти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знак осени и времени забоя скота» (Захарова О.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Зечбуресь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россияне! </a:t>
          </a:r>
          <a:r>
            <a:rPr lang="en-US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Гастрономъ</a:t>
          </a:r>
          <a:r>
            <a: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5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Сентябрь 2018)</a:t>
          </a:r>
          <a:endParaRPr lang="ru-RU" sz="105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347FDD-843A-4423-912D-4D97E978D4B5}" type="parTrans" cxnId="{F96A4DC0-6885-4447-9D88-E8B8F5E910C6}">
      <dgm:prSet/>
      <dgm:spPr/>
      <dgm:t>
        <a:bodyPr/>
        <a:lstStyle/>
        <a:p>
          <a:endParaRPr lang="ru-RU"/>
        </a:p>
      </dgm:t>
    </dgm:pt>
    <dgm:pt modelId="{6E1B832E-7CD9-4542-98C9-2B3C525B31CA}" type="sibTrans" cxnId="{F96A4DC0-6885-4447-9D88-E8B8F5E910C6}">
      <dgm:prSet/>
      <dgm:spPr/>
      <dgm:t>
        <a:bodyPr/>
        <a:lstStyle/>
        <a:p>
          <a:endParaRPr lang="ru-RU"/>
        </a:p>
      </dgm:t>
    </dgm:pt>
    <dgm:pt modelId="{C3FD421F-7ACA-4450-B272-3ED7C566B73D}">
      <dgm:prSet phldrT="[Текст]" custT="1"/>
      <dgm:spPr/>
      <dgm:t>
        <a:bodyPr/>
        <a:lstStyle/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А вы такие красивые платки специально для гостей надели? – спрашиваю женщин, сидящих на одной из извилистых улочек аула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Кубачи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_ Дома, в ауле, мы всегда носим вышитые золотом белые платки. Они называются «казы». А в городе вы нас вряд ли отличите от других дагестанских женщин. Но, возвращаясь в аул, мы переодеваемся прямо в автобусе или маршрутке. Это традиция, и многие ее чтут, как и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другиее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 традиции. Например, в каждом доме хранится мучал – медный сосуд, с которым раньше наши прабабки ходили за водой к источнику» (Сидоров К. Привет, оружие </a:t>
          </a:r>
          <a:r>
            <a:rPr lang="en-US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Вокруг света. Февраль 2016)</a:t>
          </a:r>
        </a:p>
      </dgm:t>
    </dgm:pt>
    <dgm:pt modelId="{E192E3F7-7A5C-4BB5-B55B-5B79AB10F45F}" type="parTrans" cxnId="{887A3789-C67D-43A3-AAA6-E0298E8A4ED9}">
      <dgm:prSet/>
      <dgm:spPr/>
      <dgm:t>
        <a:bodyPr/>
        <a:lstStyle/>
        <a:p>
          <a:endParaRPr lang="ru-RU"/>
        </a:p>
      </dgm:t>
    </dgm:pt>
    <dgm:pt modelId="{09A38075-ADF6-4D26-8B04-D60888550A46}" type="sibTrans" cxnId="{887A3789-C67D-43A3-AAA6-E0298E8A4ED9}">
      <dgm:prSet/>
      <dgm:spPr/>
      <dgm:t>
        <a:bodyPr/>
        <a:lstStyle/>
        <a:p>
          <a:endParaRPr lang="ru-RU"/>
        </a:p>
      </dgm:t>
    </dgm:pt>
    <dgm:pt modelId="{7297B392-476E-4F6D-A7A0-44514931E0A6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«Житель высокогорного селения Гули в Ингушетии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Аппаз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Илиев известен далеко за пределами республики. 119-летний старейшина воспитал 8 детей, 17 внуков, есть правнуки и даже праправнуки. … корни: все его близкие родственники – также долгожители. Дед дожил до 120 лет, в 80 женился второй раз, у супружеской пары родилось 8 детей» (Ларина А. Год рождения – 1896 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газета. № 250. от 5.11.2015)</a:t>
          </a:r>
        </a:p>
      </dgm:t>
    </dgm:pt>
    <dgm:pt modelId="{A519609C-8CFE-4B52-A5B0-E0B021FAEABD}" type="parTrans" cxnId="{8C13A001-57C3-4923-8122-D0A694366D7A}">
      <dgm:prSet/>
      <dgm:spPr/>
      <dgm:t>
        <a:bodyPr/>
        <a:lstStyle/>
        <a:p>
          <a:endParaRPr lang="ru-RU"/>
        </a:p>
      </dgm:t>
    </dgm:pt>
    <dgm:pt modelId="{83A73EDA-2C77-40EF-87DE-0723F1B6E369}" type="sibTrans" cxnId="{8C13A001-57C3-4923-8122-D0A694366D7A}">
      <dgm:prSet/>
      <dgm:spPr/>
      <dgm:t>
        <a:bodyPr/>
        <a:lstStyle/>
        <a:p>
          <a:endParaRPr lang="ru-RU"/>
        </a:p>
      </dgm:t>
    </dgm:pt>
    <dgm:pt modelId="{E1C44547-E81D-42A3-96C2-2F30D792A9D4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«Жизнь почти каждого карачаевца начинается с люльки, или, как ее здесь называют,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бешик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 Это особая деревянная колыбель, которая издревле была в каждом доме. Народы Карачаево-Черкесии используют такие кроватки и сегодня. Создание самой люльки всегда было 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мкжским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делом, на женщинах же было рукоделие. Для нарядных пеленок, матрасов и подушек, выходивших из-под рук искусниц, даже придумали название - «приданое для младенца"» (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Хапаева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 М. Приданое для младенца 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Это Кавказ. 28.05.2020)</a:t>
          </a:r>
        </a:p>
      </dgm:t>
    </dgm:pt>
    <dgm:pt modelId="{560464E3-6854-4ED3-A9D7-B07ED868F7AC}" type="parTrans" cxnId="{3E702AB7-8142-4886-A88D-31D83ECF9305}">
      <dgm:prSet/>
      <dgm:spPr/>
      <dgm:t>
        <a:bodyPr/>
        <a:lstStyle/>
        <a:p>
          <a:endParaRPr lang="ru-RU"/>
        </a:p>
      </dgm:t>
    </dgm:pt>
    <dgm:pt modelId="{779B556C-DA8F-4E0B-A88A-0CE75B481D19}" type="sibTrans" cxnId="{3E702AB7-8142-4886-A88D-31D83ECF9305}">
      <dgm:prSet/>
      <dgm:spPr/>
      <dgm:t>
        <a:bodyPr/>
        <a:lstStyle/>
        <a:p>
          <a:endParaRPr lang="ru-RU"/>
        </a:p>
      </dgm:t>
    </dgm:pt>
    <dgm:pt modelId="{11B0EB02-589A-4DB0-8C9C-7D29AFEED675}">
      <dgm:prSet phldrT="[Текст]" custT="1"/>
      <dgm:spPr/>
      <dgm:t>
        <a:bodyPr/>
        <a:lstStyle/>
        <a:p>
          <a:r>
            <a:rPr lang="ru-RU" sz="1050" dirty="0"/>
            <a:t>«</a:t>
          </a:r>
          <a:r>
            <a: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Живущие в Хабаровском крае удэгейцы – прирожденные охотники. И все же перед каждой охотой – да и рыбалкой – они молятся своим богам: чтобы те ниспослали удачу. (А то ведь в тайге можно и тигра встретить…)». Удачей считается добыть соболя или изюбря: его костный мозг для удэгейцев – деликатес. Рыба же здесь не только еда – удэге славятся своей искусной вышивкой на рыбьей коже</a:t>
          </a:r>
          <a:r>
            <a:rPr lang="ru-RU" sz="1050" dirty="0"/>
            <a:t>» (</a:t>
          </a:r>
          <a:r>
            <a:rPr lang="ru-RU" sz="1050" dirty="0">
              <a:latin typeface="Times New Roman" panose="02020603050405020304" pitchFamily="18" charset="0"/>
              <a:cs typeface="Times New Roman" panose="02020603050405020304" pitchFamily="18" charset="0"/>
            </a:rPr>
            <a:t>Земля людей. </a:t>
          </a:r>
          <a:r>
            <a:rPr lang="ru-RU" sz="105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Смотрим.ру</a:t>
          </a:r>
          <a:r>
            <a:rPr lang="ru-RU" sz="1050" dirty="0"/>
            <a:t>)</a:t>
          </a:r>
        </a:p>
      </dgm:t>
    </dgm:pt>
    <dgm:pt modelId="{48588789-96F2-4041-839A-8E7063973B62}" type="parTrans" cxnId="{1BEA9218-5A78-44C8-AEE4-237A27EF23DF}">
      <dgm:prSet/>
      <dgm:spPr/>
      <dgm:t>
        <a:bodyPr/>
        <a:lstStyle/>
        <a:p>
          <a:endParaRPr lang="ru-RU"/>
        </a:p>
      </dgm:t>
    </dgm:pt>
    <dgm:pt modelId="{B4486399-C116-41C4-A56F-96C78514A003}" type="sibTrans" cxnId="{1BEA9218-5A78-44C8-AEE4-237A27EF23DF}">
      <dgm:prSet/>
      <dgm:spPr/>
      <dgm:t>
        <a:bodyPr/>
        <a:lstStyle/>
        <a:p>
          <a:endParaRPr lang="ru-RU"/>
        </a:p>
      </dgm:t>
    </dgm:pt>
    <dgm:pt modelId="{9B2E7CAD-7773-412D-B427-C3C4FE6971E0}" type="pres">
      <dgm:prSet presAssocID="{F7C0CB14-2ECF-414F-9FD7-A5353AA43495}" presName="diagram" presStyleCnt="0">
        <dgm:presLayoutVars>
          <dgm:dir/>
          <dgm:resizeHandles val="exact"/>
        </dgm:presLayoutVars>
      </dgm:prSet>
      <dgm:spPr/>
    </dgm:pt>
    <dgm:pt modelId="{CBEE382E-6AD0-483D-B81A-29456AB48D45}" type="pres">
      <dgm:prSet presAssocID="{781A521F-6842-44A4-BDC0-B9BEDF5AD337}" presName="node" presStyleLbl="node1" presStyleIdx="0" presStyleCnt="5">
        <dgm:presLayoutVars>
          <dgm:bulletEnabled val="1"/>
        </dgm:presLayoutVars>
      </dgm:prSet>
      <dgm:spPr/>
    </dgm:pt>
    <dgm:pt modelId="{22D0F657-70BA-46EC-9022-B561AD240058}" type="pres">
      <dgm:prSet presAssocID="{6E1B832E-7CD9-4542-98C9-2B3C525B31CA}" presName="sibTrans" presStyleCnt="0"/>
      <dgm:spPr/>
    </dgm:pt>
    <dgm:pt modelId="{6CB2D73F-0F16-4295-8101-B17C04E7B8C2}" type="pres">
      <dgm:prSet presAssocID="{C3FD421F-7ACA-4450-B272-3ED7C566B73D}" presName="node" presStyleLbl="node1" presStyleIdx="1" presStyleCnt="5" custLinFactNeighborY="-4433">
        <dgm:presLayoutVars>
          <dgm:bulletEnabled val="1"/>
        </dgm:presLayoutVars>
      </dgm:prSet>
      <dgm:spPr/>
    </dgm:pt>
    <dgm:pt modelId="{679A572D-97DD-4688-A9CF-20EAAF88A276}" type="pres">
      <dgm:prSet presAssocID="{09A38075-ADF6-4D26-8B04-D60888550A46}" presName="sibTrans" presStyleCnt="0"/>
      <dgm:spPr/>
    </dgm:pt>
    <dgm:pt modelId="{3C1EE020-4BEE-413C-86A3-FF764A19CE3D}" type="pres">
      <dgm:prSet presAssocID="{7297B392-476E-4F6D-A7A0-44514931E0A6}" presName="node" presStyleLbl="node1" presStyleIdx="2" presStyleCnt="5">
        <dgm:presLayoutVars>
          <dgm:bulletEnabled val="1"/>
        </dgm:presLayoutVars>
      </dgm:prSet>
      <dgm:spPr/>
    </dgm:pt>
    <dgm:pt modelId="{D25BF032-DBAE-4915-821B-5B754FB73E18}" type="pres">
      <dgm:prSet presAssocID="{83A73EDA-2C77-40EF-87DE-0723F1B6E369}" presName="sibTrans" presStyleCnt="0"/>
      <dgm:spPr/>
    </dgm:pt>
    <dgm:pt modelId="{541815B0-DEAC-47C9-BB48-57E0022B64FE}" type="pres">
      <dgm:prSet presAssocID="{E1C44547-E81D-42A3-96C2-2F30D792A9D4}" presName="node" presStyleLbl="node1" presStyleIdx="3" presStyleCnt="5">
        <dgm:presLayoutVars>
          <dgm:bulletEnabled val="1"/>
        </dgm:presLayoutVars>
      </dgm:prSet>
      <dgm:spPr/>
    </dgm:pt>
    <dgm:pt modelId="{5C22F3FB-6370-4805-A156-1CEE776F272D}" type="pres">
      <dgm:prSet presAssocID="{779B556C-DA8F-4E0B-A88A-0CE75B481D19}" presName="sibTrans" presStyleCnt="0"/>
      <dgm:spPr/>
    </dgm:pt>
    <dgm:pt modelId="{57E4B9B3-C9AC-4C79-A65F-64CF17EDA97B}" type="pres">
      <dgm:prSet presAssocID="{11B0EB02-589A-4DB0-8C9C-7D29AFEED675}" presName="node" presStyleLbl="node1" presStyleIdx="4" presStyleCnt="5">
        <dgm:presLayoutVars>
          <dgm:bulletEnabled val="1"/>
        </dgm:presLayoutVars>
      </dgm:prSet>
      <dgm:spPr/>
    </dgm:pt>
  </dgm:ptLst>
  <dgm:cxnLst>
    <dgm:cxn modelId="{8C13A001-57C3-4923-8122-D0A694366D7A}" srcId="{F7C0CB14-2ECF-414F-9FD7-A5353AA43495}" destId="{7297B392-476E-4F6D-A7A0-44514931E0A6}" srcOrd="2" destOrd="0" parTransId="{A519609C-8CFE-4B52-A5B0-E0B021FAEABD}" sibTransId="{83A73EDA-2C77-40EF-87DE-0723F1B6E369}"/>
    <dgm:cxn modelId="{1BEA9218-5A78-44C8-AEE4-237A27EF23DF}" srcId="{F7C0CB14-2ECF-414F-9FD7-A5353AA43495}" destId="{11B0EB02-589A-4DB0-8C9C-7D29AFEED675}" srcOrd="4" destOrd="0" parTransId="{48588789-96F2-4041-839A-8E7063973B62}" sibTransId="{B4486399-C116-41C4-A56F-96C78514A003}"/>
    <dgm:cxn modelId="{211CA321-A698-43BB-9349-FEE1743DCE22}" type="presOf" srcId="{7297B392-476E-4F6D-A7A0-44514931E0A6}" destId="{3C1EE020-4BEE-413C-86A3-FF764A19CE3D}" srcOrd="0" destOrd="0" presId="urn:microsoft.com/office/officeart/2005/8/layout/default"/>
    <dgm:cxn modelId="{1C8CFB5C-5EBA-4AEC-B9C8-B7EC556E2EFD}" type="presOf" srcId="{F7C0CB14-2ECF-414F-9FD7-A5353AA43495}" destId="{9B2E7CAD-7773-412D-B427-C3C4FE6971E0}" srcOrd="0" destOrd="0" presId="urn:microsoft.com/office/officeart/2005/8/layout/default"/>
    <dgm:cxn modelId="{036FBC5E-EDA7-4419-8ACD-D0002DC34F4C}" type="presOf" srcId="{11B0EB02-589A-4DB0-8C9C-7D29AFEED675}" destId="{57E4B9B3-C9AC-4C79-A65F-64CF17EDA97B}" srcOrd="0" destOrd="0" presId="urn:microsoft.com/office/officeart/2005/8/layout/default"/>
    <dgm:cxn modelId="{887A3789-C67D-43A3-AAA6-E0298E8A4ED9}" srcId="{F7C0CB14-2ECF-414F-9FD7-A5353AA43495}" destId="{C3FD421F-7ACA-4450-B272-3ED7C566B73D}" srcOrd="1" destOrd="0" parTransId="{E192E3F7-7A5C-4BB5-B55B-5B79AB10F45F}" sibTransId="{09A38075-ADF6-4D26-8B04-D60888550A46}"/>
    <dgm:cxn modelId="{382E22A3-D81F-4657-A21E-7E3A716AF5B9}" type="presOf" srcId="{E1C44547-E81D-42A3-96C2-2F30D792A9D4}" destId="{541815B0-DEAC-47C9-BB48-57E0022B64FE}" srcOrd="0" destOrd="0" presId="urn:microsoft.com/office/officeart/2005/8/layout/default"/>
    <dgm:cxn modelId="{3E702AB7-8142-4886-A88D-31D83ECF9305}" srcId="{F7C0CB14-2ECF-414F-9FD7-A5353AA43495}" destId="{E1C44547-E81D-42A3-96C2-2F30D792A9D4}" srcOrd="3" destOrd="0" parTransId="{560464E3-6854-4ED3-A9D7-B07ED868F7AC}" sibTransId="{779B556C-DA8F-4E0B-A88A-0CE75B481D19}"/>
    <dgm:cxn modelId="{F96A4DC0-6885-4447-9D88-E8B8F5E910C6}" srcId="{F7C0CB14-2ECF-414F-9FD7-A5353AA43495}" destId="{781A521F-6842-44A4-BDC0-B9BEDF5AD337}" srcOrd="0" destOrd="0" parTransId="{6E347FDD-843A-4423-912D-4D97E978D4B5}" sibTransId="{6E1B832E-7CD9-4542-98C9-2B3C525B31CA}"/>
    <dgm:cxn modelId="{D452BBC2-2E24-4643-B933-3C0BCFCCC161}" type="presOf" srcId="{781A521F-6842-44A4-BDC0-B9BEDF5AD337}" destId="{CBEE382E-6AD0-483D-B81A-29456AB48D45}" srcOrd="0" destOrd="0" presId="urn:microsoft.com/office/officeart/2005/8/layout/default"/>
    <dgm:cxn modelId="{688448E5-1366-4915-BF74-C9DC36B7B364}" type="presOf" srcId="{C3FD421F-7ACA-4450-B272-3ED7C566B73D}" destId="{6CB2D73F-0F16-4295-8101-B17C04E7B8C2}" srcOrd="0" destOrd="0" presId="urn:microsoft.com/office/officeart/2005/8/layout/default"/>
    <dgm:cxn modelId="{16D2A0EE-441B-402D-A288-73E0CF7CFB1D}" type="presParOf" srcId="{9B2E7CAD-7773-412D-B427-C3C4FE6971E0}" destId="{CBEE382E-6AD0-483D-B81A-29456AB48D45}" srcOrd="0" destOrd="0" presId="urn:microsoft.com/office/officeart/2005/8/layout/default"/>
    <dgm:cxn modelId="{CF861509-71CD-403D-8304-A7FC361AC011}" type="presParOf" srcId="{9B2E7CAD-7773-412D-B427-C3C4FE6971E0}" destId="{22D0F657-70BA-46EC-9022-B561AD240058}" srcOrd="1" destOrd="0" presId="urn:microsoft.com/office/officeart/2005/8/layout/default"/>
    <dgm:cxn modelId="{D80B4636-A91F-44D2-B826-D3A69ABC0E71}" type="presParOf" srcId="{9B2E7CAD-7773-412D-B427-C3C4FE6971E0}" destId="{6CB2D73F-0F16-4295-8101-B17C04E7B8C2}" srcOrd="2" destOrd="0" presId="urn:microsoft.com/office/officeart/2005/8/layout/default"/>
    <dgm:cxn modelId="{9D8BD08B-6704-4C90-B00B-EB449AD8E4B8}" type="presParOf" srcId="{9B2E7CAD-7773-412D-B427-C3C4FE6971E0}" destId="{679A572D-97DD-4688-A9CF-20EAAF88A276}" srcOrd="3" destOrd="0" presId="urn:microsoft.com/office/officeart/2005/8/layout/default"/>
    <dgm:cxn modelId="{82197891-F265-43B5-86A7-D3FD0978B0A6}" type="presParOf" srcId="{9B2E7CAD-7773-412D-B427-C3C4FE6971E0}" destId="{3C1EE020-4BEE-413C-86A3-FF764A19CE3D}" srcOrd="4" destOrd="0" presId="urn:microsoft.com/office/officeart/2005/8/layout/default"/>
    <dgm:cxn modelId="{CBF9331C-7CA5-43B1-BDC4-31FC554ADD18}" type="presParOf" srcId="{9B2E7CAD-7773-412D-B427-C3C4FE6971E0}" destId="{D25BF032-DBAE-4915-821B-5B754FB73E18}" srcOrd="5" destOrd="0" presId="urn:microsoft.com/office/officeart/2005/8/layout/default"/>
    <dgm:cxn modelId="{907D726E-C95D-4F67-A22F-121BB673AF18}" type="presParOf" srcId="{9B2E7CAD-7773-412D-B427-C3C4FE6971E0}" destId="{541815B0-DEAC-47C9-BB48-57E0022B64FE}" srcOrd="6" destOrd="0" presId="urn:microsoft.com/office/officeart/2005/8/layout/default"/>
    <dgm:cxn modelId="{CD664FB4-9FEA-4B77-A6A3-88B01543E062}" type="presParOf" srcId="{9B2E7CAD-7773-412D-B427-C3C4FE6971E0}" destId="{5C22F3FB-6370-4805-A156-1CEE776F272D}" srcOrd="7" destOrd="0" presId="urn:microsoft.com/office/officeart/2005/8/layout/default"/>
    <dgm:cxn modelId="{D934B5D9-280D-4430-896F-AB2A7F549052}" type="presParOf" srcId="{9B2E7CAD-7773-412D-B427-C3C4FE6971E0}" destId="{57E4B9B3-C9AC-4C79-A65F-64CF17EDA97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FF43E-529D-4620-B43C-5110B8A4D6A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«Наверное, у каждой женщины лет тридцать назад в шкатулке имелось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кубачинское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колечко или браслет; древнее искусство ювелиров из небольшого горного села было очень популярно в Советском Союзе. Как, впрочем 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балхарские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гончарные изделия, деревянные подсвечники и вазы с насечкой из Унцукуля, кизлярское холодное оружие и многое другое»  (Николаева П. Дербентский ковер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Аргументы недели от 14.10.2015)</a:t>
          </a:r>
        </a:p>
      </dsp:txBody>
      <dsp:txXfrm>
        <a:off x="0" y="39687"/>
        <a:ext cx="3286125" cy="1971675"/>
      </dsp:txXfrm>
    </dsp:sp>
    <dsp:sp modelId="{0F39E99B-D4E6-4157-9D89-E4E48007007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«В республике можно отведать сыровяленые деликатесы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базырган-эт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качмы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(из конины) и традиционные алтайские сыры с медом, салат из таежного папоротника, кедрового ореха, мяса марала с заправкой на основе кедрового масла, дикого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чеснова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ускум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 вытяжки корня лопуха. Конечно, многим придется по вкусу сибирский хариус с корочкой из 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талкана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(мука из жареного ячменя)» (Бахарев К., Зотикова В., Корякин О. и др. Строганина и буза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Российская газета от 18.06.2019 )</a:t>
          </a:r>
        </a:p>
      </dsp:txBody>
      <dsp:txXfrm>
        <a:off x="3614737" y="39687"/>
        <a:ext cx="3286125" cy="1971675"/>
      </dsp:txXfrm>
    </dsp:sp>
    <dsp:sp modelId="{C64D7234-D13E-4AD9-9C99-8017AA6D30D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«Именно тут изготавливают папахи, традиционный головной убор горцев. Их в горах носили не только зимой, но и летом. Согласно обычаям, мужчина никогда не должен был снимать папаху. Было только одно исключение: когда он просил о прощении кровной мести. Еще не так давно в дагестанских селах практиковался обычай: молодой человек, желавший засватать девушку, бросал в окно дома, где она жила, папаху. Если этот головной убор оставался в доме и не вылетал обратно, то счастливцу можно было рассчитывать на </a:t>
          </a:r>
        </a:p>
        <a:p>
          <a:pPr marL="0" lvl="0" indent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взаимность » ()Алиев Т. Папаха Хабиба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нгазета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Неделя от 20.05.2020 </a:t>
          </a:r>
        </a:p>
      </dsp:txBody>
      <dsp:txXfrm>
        <a:off x="7229475" y="39687"/>
        <a:ext cx="3286125" cy="1971675"/>
      </dsp:txXfrm>
    </dsp:sp>
    <dsp:sp modelId="{1342389F-71B4-41C8-94CE-FC0888D81D1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«Да, сушеная рыбка у нас слово «Сникерс» – энергетический рецепт. Неделя без мяса и северной рыбы, и у меня прямо упадок сил случается» Иной раз в дороге устану или после выставок – от постоянного общения эмоционально выдыхаюсь. Но стоит только поесть, например, рыбки холодной,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согудая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(слово из эвенского, «малосольная рыба» – муксун, сиг, хариус; в традиционном варианте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свежепойманную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сырую рыбу режут на куски, солят и едят практически сразу. (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Прим.ред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– давление нормализуется и усталость как рукой снимает. Северный человек так привык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жить не может без белковой пищи)» (Чугунова В. Счастливая женщина </a:t>
          </a:r>
          <a:r>
            <a:rPr lang="en-US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Аргументы недели от 29.09.2011)</a:t>
          </a:r>
        </a:p>
      </dsp:txBody>
      <dsp:txXfrm>
        <a:off x="1807368" y="2339975"/>
        <a:ext cx="3286125" cy="1971675"/>
      </dsp:txXfrm>
    </dsp:sp>
    <dsp:sp modelId="{0DAAB4AA-FA8E-41CA-8A3B-E104F70B31BA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«Холод якут чувствует с рождения – и приспосабливается к нему как может. Чтобы не замерзнуть, мы едим много жирного мяса. &lt;…&gt; В Якутии, особенно на севере, практически все мужчины – охотники. Отцы передают свое мастерство сыновьям. С одинокими женщинами, стариками принято делиться добычей. Рыбачат почти все, ставят невод: на севере самые рыбные места» Караси с тарелку величиной, муксун, чир, пелядь, осетровые…» (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Желиковская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М. Голос крови: тундра-самобранка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Вокруг света. Сентябрь 2020)</a:t>
          </a:r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E382E-6AD0-483D-B81A-29456AB48D45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«… изделия из теста – культ Удмуртии. Самая известная выпечка за пределами региона, его специалитет –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которые раньше были праздничным блюдом, а сейчас их готовят и дома, и в ресторанах чуть ли не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ежедневно.Чаще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всего из ржаного теста с традиционными начинками: квашеной или свежей капустой, свежими, сушеными или солеными грибами и мясом. Бывают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лымо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начинкой из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говяжьтх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субпродуктов и выпечка с добавлением к мясу и луку свежей крови. Эти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перепечи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знак осени и времени забоя скота» (Захарова О.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Зечбуресь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россияне! </a:t>
          </a:r>
          <a:r>
            <a:rPr lang="en-US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Гастрономъ</a:t>
          </a:r>
          <a:r>
            <a:rPr lang="ru-RU" sz="105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1050" kern="1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Сентябрь 2018)</a:t>
          </a:r>
          <a:endParaRPr lang="ru-RU" sz="105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687"/>
        <a:ext cx="3286125" cy="1971675"/>
      </dsp:txXfrm>
    </dsp:sp>
    <dsp:sp modelId="{6CB2D73F-0F16-4295-8101-B17C04E7B8C2}">
      <dsp:nvSpPr>
        <dsp:cNvPr id="0" name=""/>
        <dsp:cNvSpPr/>
      </dsp:nvSpPr>
      <dsp:spPr>
        <a:xfrm>
          <a:off x="3614737" y="0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 вы такие красивые платки специально для гостей надели? – спрашиваю женщин, сидящих на одной из извилистых улочек аула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Кубачи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_ Дома, в ауле, мы всегда носим вышитые золотом белые платки. Они называются «казы». А в городе вы нас вряд ли отличите от других дагестанских женщин. Но, возвращаясь в аул, мы переодеваемся прямо в автобусе или маршрутке. Это традиция, и многие ее чтут, как и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другиее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традиции. Например, в каждом доме хранится мучал – медный сосуд, с которым раньше наши прабабки ходили за водой к источнику» (Сидоров К. Привет, оружие </a:t>
          </a:r>
          <a:r>
            <a:rPr lang="en-US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Вокруг света. Февраль 2016)</a:t>
          </a:r>
        </a:p>
      </dsp:txBody>
      <dsp:txXfrm>
        <a:off x="3614737" y="0"/>
        <a:ext cx="3286125" cy="1971675"/>
      </dsp:txXfrm>
    </dsp:sp>
    <dsp:sp modelId="{3C1EE020-4BEE-413C-86A3-FF764A19CE3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«Житель высокогорного селения Гули в Ингушетии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Аппаз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Илиев известен далеко за пределами республики. 119-летний старейшина воспитал 8 детей, 17 внуков, есть правнуки и даже праправнуки. … корни: все его близкие родственники – также долгожители. Дед дожил до 120 лет, в 80 женился второй раз, у супружеской пары родилось 8 детей» (Ларина А. Год рождения – 1896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Российская газета. № 250. от 5.11.2015)</a:t>
          </a:r>
        </a:p>
      </dsp:txBody>
      <dsp:txXfrm>
        <a:off x="7229475" y="39687"/>
        <a:ext cx="3286125" cy="1971675"/>
      </dsp:txXfrm>
    </dsp:sp>
    <dsp:sp modelId="{541815B0-DEAC-47C9-BB48-57E0022B64FE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«Жизнь почти каждого карачаевца начинается с люльки, или, как ее здесь называют,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бешик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Это особая деревянная колыбель, которая издревле была в каждом доме. Народы Карачаево-Черкесии используют такие кроватки и сегодня. Создание самой люльки всегда было 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мкжским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делом, на женщинах же было рукоделие. Для нарядных пеленок, матрасов и подушек, выходивших из-под рук искусниц, даже придумали название - «приданое для младенца"» (</a:t>
          </a:r>
          <a:r>
            <a:rPr lang="ru-RU" sz="11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Хапаева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М. Приданое для младенца </a:t>
          </a: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// </a:t>
          </a: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Это Кавказ. 28.05.2020)</a:t>
          </a:r>
        </a:p>
      </dsp:txBody>
      <dsp:txXfrm>
        <a:off x="1807368" y="2339975"/>
        <a:ext cx="3286125" cy="1971675"/>
      </dsp:txXfrm>
    </dsp:sp>
    <dsp:sp modelId="{57E4B9B3-C9AC-4C79-A65F-64CF17EDA97B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kern="1200" dirty="0"/>
            <a:t>«</a:t>
          </a:r>
          <a:r>
            <a:rPr lang="ru-RU" sz="105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Живущие в Хабаровском крае удэгейцы – прирожденные охотники. И все же перед каждой охотой – да и рыбалкой – они молятся своим богам: чтобы те ниспослали удачу. (А то ведь в тайге можно и тигра встретить…)». Удачей считается добыть соболя или изюбря: его костный мозг для удэгейцев – деликатес. Рыба же здесь не только еда – удэге славятся своей искусной вышивкой на рыбьей коже</a:t>
          </a:r>
          <a:r>
            <a:rPr lang="ru-RU" sz="1050" kern="1200" dirty="0"/>
            <a:t>» (</a:t>
          </a:r>
          <a:r>
            <a:rPr lang="ru-RU" sz="105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Земля людей. </a:t>
          </a:r>
          <a:r>
            <a:rPr lang="ru-RU" sz="105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Смотрим.ру</a:t>
          </a:r>
          <a:r>
            <a:rPr lang="ru-RU" sz="1050" kern="1200" dirty="0"/>
            <a:t>)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4D78-1085-4F0C-872D-B44C62B7AECB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5D53A-BBA4-4596-A7E1-27A63D19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6E7CC-3D48-4E62-A454-FC0A085C6711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271-2AA3-4C9B-AD2C-D29D905BD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C2471-5FC8-455B-A91A-110028A2BC75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B378C-A9EA-494B-AB36-37AB9BF60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5B43-D540-46A8-A09A-2A61F077373C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5FF8B-8AAD-4DFE-86D7-2D1C489ED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5B280-2769-4C57-8ADF-A6DD2658D9B9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25AE-589B-4D0A-BCCC-DEB63033A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CD5CE-44A6-4A3E-9D69-67D3EB0DD41D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3CD1-AD16-48E7-8F14-4D0C43E53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F8AF2-FDE0-4123-A2D6-E6BD589CA453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E878-B6BF-4B8C-9926-0593BBC6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F8F79-003E-472D-9C94-1D84D458E9B1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E701-E932-415A-B33B-1AA5BFEB6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89A7D-215E-44B8-B446-E1E0F36FFBC1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DE87E-9645-4102-BA92-DD340072E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251F-D8F3-4DF1-B6C2-B15ABF6A233C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1831-1522-408A-9458-2766E6B5E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530A3-C77E-4A85-9F4F-7D614B68E525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834E-2001-4D2C-B189-A482CB667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54F949-45D2-45D1-B129-C4FC5A04206F}" type="datetimeFigureOut">
              <a:rPr lang="ru-RU"/>
              <a:pPr>
                <a:defRPr/>
              </a:pPr>
              <a:t>30.10.2021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CD9F03B-CCA6-46EF-A90E-E44033DCC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20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3301475" y="3106835"/>
            <a:ext cx="86582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chemeClr val="bg1"/>
                </a:solidFill>
              </a:rPr>
              <a:t>Понятие </a:t>
            </a:r>
            <a:r>
              <a:rPr lang="ru-RU" sz="2800" b="1" dirty="0" err="1">
                <a:solidFill>
                  <a:schemeClr val="bg1"/>
                </a:solidFill>
              </a:rPr>
              <a:t>этножурналистики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r>
              <a:rPr lang="ru-RU" sz="2800" b="1" dirty="0" err="1">
                <a:solidFill>
                  <a:schemeClr val="bg1"/>
                </a:solidFill>
              </a:rPr>
              <a:t>Этножурналистика</a:t>
            </a:r>
            <a:r>
              <a:rPr lang="ru-RU" sz="2800" b="1" dirty="0">
                <a:solidFill>
                  <a:schemeClr val="bg1"/>
                </a:solidFill>
              </a:rPr>
              <a:t> и этническая журналистика: вопросы дифференциации</a:t>
            </a:r>
          </a:p>
        </p:txBody>
      </p:sp>
      <p:sp>
        <p:nvSpPr>
          <p:cNvPr id="2054" name="TextBox 8"/>
          <p:cNvSpPr txBox="1">
            <a:spLocks noChangeArrowheads="1"/>
          </p:cNvSpPr>
          <p:nvPr/>
        </p:nvSpPr>
        <p:spPr bwMode="auto">
          <a:xfrm>
            <a:off x="8420100" y="5753100"/>
            <a:ext cx="3016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ru-RU" dirty="0">
                <a:solidFill>
                  <a:srgbClr val="523F6D"/>
                </a:solidFill>
              </a:rPr>
              <a:t>Кафедра «Журналистика»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6E3B0A-4D43-4282-9B02-14CA0A53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Этническая тематика в СМИ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C99840-AD35-469B-9F84-B6FF33530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концепции, представленной в монографиях серии «Народы и культуры»: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Историко-культурная среда. Сюда входят сведения о природно-климатических условиях, исторической демографии и расселении, языке, письменности.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Хозяйство: земледелие, скотоводство, охота, ювелирное искусство, вышивка и другое.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Материальная культура: поселения и жилище, домашний очаг, национальная кухня, одежда и украшения.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 и семейный быт: система семейных отношений, термины родства и семейно-брачные отношения, брак и формы его заключения, свадьба и свадебные обряды и т.д.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Общественный быт: гостеприимство, куначество, традиционный этикет, народная эстетика.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Религиозные представления: верования, христианство, ислам, буддизм.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Духовная культура и искусство: национальная литература, изобразительное, музыкальное искусство, спорт.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2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97360-4DB4-423F-B2B9-00CDE6BCF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35E5B-3A0B-4798-AC1F-5447FFA54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Интегрирующая функция направлена на сохранение целостности общества и государства в рамках единого информационного пространства; она нацелена на достижение в обществе духовного единства и согласия.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Регулирующая функция ориентирована на «достижение определенных перемен в социальной практике, в поведении социальных институтов, социальных групп, общностей людей и отдельных индивидов». Средства массовой информации могут добиваться определенных социальных действий, в результате чего аудитория получает целеполагающую информацию и социальные ориентиры, координирующие действия людей. </a:t>
            </a:r>
          </a:p>
        </p:txBody>
      </p:sp>
    </p:spTree>
    <p:extLst>
      <p:ext uri="{BB962C8B-B14F-4D97-AF65-F5344CB8AC3E}">
        <p14:creationId xmlns:p14="http://schemas.microsoft.com/office/powerpoint/2010/main" val="220963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93E141-3751-496B-9E58-05CFE1E5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журналистики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6A355E-F19E-4792-BE8F-8F80D9F23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Культуроформирующая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журналистика участвует в формировании исторического сознания масс: представлений об историческом процессе возникновения, становления и развития человеческого общества, различных цивилизаций, народов, экономики и культуры и т.д., то есть о самых различных явлениях жизни прошлого, его связях с настоящим и будущим.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Идеологическая – ориентирование аудитории в окружающей действительности, в понимании и оценивании социальных явлений, в выявлении их значимости.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059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70FD8-410E-4282-9B63-C686C71F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тножурналистики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7C8CB-F308-4F3E-9B1B-28D97790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Г.В.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Куличкина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выделяет следующие функции журналистики, наиболее полно отвечающие освещению темы межнациональных отношений в СМИ: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Познавательная функция, которая состоит в общеобразовательной, научно-познавательной и культурно-просветительской деятельности СМИ в сфере межнациональных отношений;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Аксиологическая функция, подразумевающая накопление, сохранение, воспроизводство и трансляцию национальных и общечеловеческих ценностей, духовно-нравственных ориентиров и норм поведения;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социализации, способствующая социальной адаптации личности, отдельных социальных групп и общин в иной этнической вреде;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интеграции – проявляется в стремлении к выражению интересов всех групп населения, взаимоуважению, поиску баланса интересов;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Функция управления этнокультурными процессами для консолидации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этносовво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имя решения насущных проблем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полиэтничного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общества.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376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21657-7142-42D6-808F-AF47081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Стратегии государственной национальной  политики Российской Федерации на период до 2025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AA2C7-7238-46E0-BDF0-0FECACFF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национального согласия, обеспечение политической и социальной стабильности, развитие демократических институтов;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межнациональных (межэтнических) отношений;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общероссийской гражданской идентичности и единства многонационального народа Российской Федерации (российской нации);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Цели Стратегии </a:t>
            </a:r>
          </a:p>
        </p:txBody>
      </p:sp>
    </p:spTree>
    <p:extLst>
      <p:ext uri="{BB962C8B-B14F-4D97-AF65-F5344CB8AC3E}">
        <p14:creationId xmlns:p14="http://schemas.microsoft.com/office/powerpoint/2010/main" val="937622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21657-7142-42D6-808F-AF47081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Стратегии государственной национальной  политики Российской Федерации на период до 2025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AAA2C7-7238-46E0-BDF0-0FECACFFA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национального согласия, обеспечение политической и социальной стабильности, развитие демократических институтов;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межнациональных (межэтнических) отношений;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Укрепление общероссийской гражданской идентичности и единства многонационального народа Российской Федерации (российской нации);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и поддержка этнокультурного и языкового многообразия Российской Федерации, традиционных российских духовно-нравственных ценностей как основы российского общества;</a:t>
            </a:r>
          </a:p>
          <a:p>
            <a:pPr marL="34290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равенства прав и свобод человека и гражданина независимо от расы, национальности, языка, происхождения, имущественного и должностного положения, места жительства, отношения к религии, убеждений, принадлежности к общественным объединениям, а также других обстоятельств.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Цели Стратегии </a:t>
            </a:r>
          </a:p>
        </p:txBody>
      </p:sp>
    </p:spTree>
    <p:extLst>
      <p:ext uri="{BB962C8B-B14F-4D97-AF65-F5344CB8AC3E}">
        <p14:creationId xmlns:p14="http://schemas.microsoft.com/office/powerpoint/2010/main" val="261296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3076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226020" y="844096"/>
            <a:ext cx="865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400" b="1" dirty="0">
                <a:solidFill>
                  <a:srgbClr val="2F2145"/>
                </a:solidFill>
              </a:rPr>
              <a:t>Этническая журналистика</a:t>
            </a:r>
          </a:p>
        </p:txBody>
      </p:sp>
      <p:sp>
        <p:nvSpPr>
          <p:cNvPr id="3078" name="TextBox 3"/>
          <p:cNvSpPr txBox="1">
            <a:spLocks noChangeArrowheads="1"/>
          </p:cNvSpPr>
          <p:nvPr/>
        </p:nvSpPr>
        <p:spPr bwMode="auto">
          <a:xfrm>
            <a:off x="1084263" y="1760538"/>
            <a:ext cx="100726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Этническая журналистика «выполняет функции самопознания народом своего этнического бытия, консолидации и интеграции этноса, сохранения и развития его культурной самобытности»</a:t>
            </a:r>
          </a:p>
          <a:p>
            <a:pPr eaLnBrk="1" hangingPunct="1"/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правило, этническая журналистика  - это журналистика на языке этносов, ее адресатом является прежде всего представитель собственного этноса» (И.Н. Блохин). </a:t>
            </a:r>
          </a:p>
          <a:p>
            <a:pPr eaLnBrk="1" hangingPunct="1"/>
            <a:r>
              <a:rPr lang="ru-RU" b="1" u="sng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ежемесячный женский литературно-художественный журнал «Нана»  (Чеченская Республика), республиканский общественно-политический журнал «Народы Дагестана» (Республика Дагестан), газета «</a:t>
            </a:r>
            <a:r>
              <a:rPr lang="ru-RU" dirty="0" err="1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Акчарлак</a:t>
            </a:r>
            <a:r>
              <a:rPr lang="ru-RU" dirty="0">
                <a:solidFill>
                  <a:srgbClr val="523F6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(Республика Татарстан).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68F599-0452-40EB-9DB7-9F1291F43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682" y="3983871"/>
            <a:ext cx="3171414" cy="23805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1A7771-A730-4089-8881-9AA9A9C2D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016" y="3439920"/>
            <a:ext cx="2185259" cy="28885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логотип Российская газета">
            <a:extLst>
              <a:ext uri="{FF2B5EF4-FFF2-40B4-BE49-F238E27FC236}">
                <a16:creationId xmlns:a16="http://schemas.microsoft.com/office/drawing/2014/main" id="{F6BAC0FD-B65E-451A-B486-A101802F0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92" y="1145409"/>
            <a:ext cx="28575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17571F-B858-4C8E-9310-BE9618564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434" y="2615407"/>
            <a:ext cx="2381250" cy="6953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6FAE2B-3382-4F15-9024-8B317DF1F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491" y="3333231"/>
            <a:ext cx="3333750" cy="10287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CF20D2-C791-4BE6-BDE8-E24441E56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1934" y="4774353"/>
            <a:ext cx="3333750" cy="8572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3B94ED-D422-4A42-AD75-B59BE34D9F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375" y="908051"/>
            <a:ext cx="3333750" cy="542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87F0B2-BD97-4AC3-93F0-C131FEAF2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8184" y="1736037"/>
            <a:ext cx="2381250" cy="10096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827694-8693-4BED-82F3-4D35ACE15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7479" y="4458071"/>
            <a:ext cx="1466850" cy="18390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2CF1D0-CE35-4AB3-B4EF-82C953D2BC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1815608"/>
            <a:ext cx="2381250" cy="542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C53EDC-44B8-4AF4-8C2C-391F7E7C26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182" y="3790130"/>
            <a:ext cx="3333750" cy="76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45C3F8-20FB-4715-8F0F-B53AED3166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2242" y="548324"/>
            <a:ext cx="1055304" cy="1529426"/>
          </a:xfrm>
          <a:prstGeom prst="rect">
            <a:avLst/>
          </a:prstGeom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88EB92E4-C06E-4AE2-9A9B-185CDFB96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44" y="5290659"/>
            <a:ext cx="2689414" cy="9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EAD7D491-5CC4-460C-A0A3-48312EF90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91" y="3724275"/>
            <a:ext cx="146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логотип Ъ-Газета - Коммерсантъ">
            <a:extLst>
              <a:ext uri="{FF2B5EF4-FFF2-40B4-BE49-F238E27FC236}">
                <a16:creationId xmlns:a16="http://schemas.microsoft.com/office/drawing/2014/main" id="{BB19D89E-7DD4-4958-ACFE-C2182709C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79" y="3065520"/>
            <a:ext cx="33337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DDF33-3540-43BA-B930-5C4EFFC7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7030A0"/>
                </a:solidFill>
              </a:rPr>
              <a:t>Этножурналистика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1B0F9-0F41-491D-8769-00C06B1B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область журналистики, посвященная проблемам национальных отношений, рассказывающая о других этнических культурах (И.Н. Блохин).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 журналиста,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освещающего межэтнические отношения;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материалов, опубликованных 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газетах и журналах, на сайтах информационных агентств, вышедших в эфир на телевидении или радио. </a:t>
            </a:r>
          </a:p>
          <a:p>
            <a:pPr lvl="4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D7DBC-A6E8-4F66-A61F-5AFB0C10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Этническая тематика в СМИ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E6696-8318-4F49-B81A-FA9195B3B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этнокультурного развития народов России и их межэтнического взаимодействия,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гражданской и этнической идентичности и сохранение гражданского мира и единства в стране,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противостояние деструктивным настроениям в обществе, противодействие экстремизму и другим негативным проявлениям,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и отстаивание гражданских прав этнических меньшинств,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этнических стереотипов народов, освещение миграционных процессов и их результатов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(В.К. Малькова)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397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EDA9A-63F6-4D52-838E-5CD5E9A2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СМИ, освещающих этнические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09BD99-3F12-49A8-841D-75A1FE7EF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Общественно-политические издания («Российская газета», «Известия»,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Коммерсатъ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географические журналы, журналы о путешествиях, гастрономические издания («Вокруг света»,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GEO, Traveler,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«Гастроном»).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телевизионные каналы («Первый канал», «Россия 1»).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Узкотематические телеканалы («Культура», «Моя планета», «Пятница»).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агентства (ТАСС, МИА «Россия сегодня»).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2015 года ИА ТАСС реализует два мультимедийных проекта «»Это Кавказ</a:t>
            </a:r>
          </a:p>
          <a:p>
            <a:pPr marL="0" indent="0"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DV.land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посвященных республикам и народам Северного Кавказа и коренным малочисленным народам Дальнего Востока, соответственно. </a:t>
            </a:r>
          </a:p>
        </p:txBody>
      </p:sp>
    </p:spTree>
    <p:extLst>
      <p:ext uri="{BB962C8B-B14F-4D97-AF65-F5344CB8AC3E}">
        <p14:creationId xmlns:p14="http://schemas.microsoft.com/office/powerpoint/2010/main" val="41307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56838-F2CB-49DD-8E19-2AF96EBA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BC32DB9-1465-4189-9F60-A46A5FCA50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1403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0538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02DD5-333C-4E7C-A664-FB12ED9DE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CC539C5-4DA1-42F9-903E-3324274C48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3281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3022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37EA9-CF63-40E2-9C6A-08FEFFA7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Этнокультура как компонент </a:t>
            </a:r>
            <a:r>
              <a:rPr lang="ru-RU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этножурналистики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901114-8527-4B4C-962C-CEB812E64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Этническая культура представляет собой культурный опыт, исторически приобретаемый этносом при освоении определенной территории и приспособлении к конкретным природным условиям существования, который кристаллизуется в виде совокупных материальных и духовных ценностей, норм и стереотипов поведения, отражающих внутренние и внешние взаимодействия этноса, необходимых для его полноценной деятельности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Ю.А. Узлов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9012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1979</Words>
  <Application>Microsoft Office PowerPoint</Application>
  <PresentationFormat>Широкоэкранный</PresentationFormat>
  <Paragraphs>81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Этножурналистика </vt:lpstr>
      <vt:lpstr>Этническая тематика в СМИ</vt:lpstr>
      <vt:lpstr>Типология СМИ, освещающих этнические темы</vt:lpstr>
      <vt:lpstr>Примеры этножурналистики </vt:lpstr>
      <vt:lpstr>Примеры этножурналистики</vt:lpstr>
      <vt:lpstr>Этнокультура как компонент этножурналистики</vt:lpstr>
      <vt:lpstr>Этническая тематика в СМИ</vt:lpstr>
      <vt:lpstr>Функции этножурналистики</vt:lpstr>
      <vt:lpstr>Функции журналистики</vt:lpstr>
      <vt:lpstr>Функции тножурналистики</vt:lpstr>
      <vt:lpstr>Цели Стратегии государственной национальной  политики Российской Федерации на период до 2025 года</vt:lpstr>
      <vt:lpstr>Цели Стратегии государственной национальной  политики Российской Федерации на период до 2025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 Дизайнер</dc:creator>
  <cp:lastModifiedBy>reva.ek@mail.ru</cp:lastModifiedBy>
  <cp:revision>15</cp:revision>
  <dcterms:created xsi:type="dcterms:W3CDTF">2021-01-29T13:56:27Z</dcterms:created>
  <dcterms:modified xsi:type="dcterms:W3CDTF">2021-10-30T16:12:33Z</dcterms:modified>
</cp:coreProperties>
</file>