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5429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4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1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7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5898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4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0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0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4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758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938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E90E5F4-4DE8-4792-B2F2-BE0E4AEC018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F9D6203-E533-4329-8A0B-CA2A7D2088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810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9813" y="1298596"/>
            <a:ext cx="8361229" cy="1186566"/>
          </a:xfrm>
        </p:spPr>
        <p:txBody>
          <a:bodyPr/>
          <a:lstStyle/>
          <a:p>
            <a:r>
              <a:rPr lang="ru-RU" sz="3600" b="1" dirty="0" smtClean="0"/>
              <a:t>Лекция 7.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Психология </a:t>
            </a:r>
            <a:r>
              <a:rPr lang="ru-RU" sz="3600" dirty="0"/>
              <a:t>личности террориста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2057" y="3602895"/>
            <a:ext cx="8011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</a:rPr>
              <a:t>.	Мотивация вступления в террористическую организацию.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</a:rPr>
              <a:t>.	Личность террориста.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</a:rPr>
              <a:t>.	Террористы-смертники.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</a:rPr>
              <a:t>.	Логика и мышление.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</a:rPr>
              <a:t>.	Особенности </a:t>
            </a:r>
            <a:r>
              <a:rPr lang="ru-RU" b="1" dirty="0" smtClean="0">
                <a:latin typeface="Times New Roman" panose="02020603050405020304" pitchFamily="18" charset="0"/>
              </a:rPr>
              <a:t>эмоциональной сферы </a:t>
            </a:r>
            <a:r>
              <a:rPr lang="ru-RU" b="1" dirty="0">
                <a:latin typeface="Times New Roman" panose="02020603050405020304" pitchFamily="18" charset="0"/>
              </a:rPr>
              <a:t>террористов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</a:rPr>
              <a:t>.	Морально-нравственная сфера.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82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117290"/>
            <a:ext cx="10036628" cy="54673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5. Особенности эмоциональной сферы террористов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3218301"/>
            <a:ext cx="11299371" cy="3509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Первый </a:t>
            </a:r>
            <a:r>
              <a:rPr lang="ru-RU" b="1" dirty="0" smtClean="0">
                <a:latin typeface="Century Schoolbook" panose="02040604050505020304" pitchFamily="18" charset="0"/>
              </a:rPr>
              <a:t>тип</a:t>
            </a:r>
            <a:r>
              <a:rPr lang="ru-RU" dirty="0" smtClean="0">
                <a:latin typeface="Century Schoolbook" panose="02040604050505020304" pitchFamily="18" charset="0"/>
              </a:rPr>
              <a:t>, </a:t>
            </a:r>
            <a:r>
              <a:rPr lang="ru-RU" dirty="0">
                <a:latin typeface="Century Schoolbook" panose="02040604050505020304" pitchFamily="18" charset="0"/>
              </a:rPr>
              <a:t>более редкий, – абсолютно лишенный эмоциональности. </a:t>
            </a:r>
            <a:r>
              <a:rPr lang="ru-RU" dirty="0" smtClean="0">
                <a:latin typeface="Century Schoolbook" panose="02040604050505020304" pitchFamily="18" charset="0"/>
              </a:rPr>
              <a:t>Это люди </a:t>
            </a:r>
            <a:r>
              <a:rPr lang="ru-RU" dirty="0">
                <a:latin typeface="Century Schoolbook" panose="02040604050505020304" pitchFamily="18" charset="0"/>
              </a:rPr>
              <a:t>с полным хладнокровием, совершенно неподвластные эмоциям </a:t>
            </a:r>
            <a:r>
              <a:rPr lang="ru-RU" dirty="0" smtClean="0">
                <a:latin typeface="Century Schoolbook" panose="02040604050505020304" pitchFamily="18" charset="0"/>
              </a:rPr>
              <a:t>или способные </a:t>
            </a:r>
            <a:r>
              <a:rPr lang="ru-RU" dirty="0">
                <a:latin typeface="Century Schoolbook" panose="02040604050505020304" pitchFamily="18" charset="0"/>
              </a:rPr>
              <a:t>их всецело контролировать.</a:t>
            </a:r>
          </a:p>
          <a:p>
            <a:pPr marL="0" indent="0"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Второй тип</a:t>
            </a:r>
            <a:r>
              <a:rPr lang="ru-RU" dirty="0" smtClean="0">
                <a:latin typeface="Century Schoolbook" panose="02040604050505020304" pitchFamily="18" charset="0"/>
              </a:rPr>
              <a:t>, </a:t>
            </a:r>
            <a:r>
              <a:rPr lang="ru-RU" dirty="0">
                <a:latin typeface="Century Schoolbook" panose="02040604050505020304" pitchFamily="18" charset="0"/>
              </a:rPr>
              <a:t>все-таки гораздо чаще встречающийся среди террористов, </a:t>
            </a:r>
            <a:r>
              <a:rPr lang="ru-RU" dirty="0" smtClean="0">
                <a:latin typeface="Century Schoolbook" panose="02040604050505020304" pitchFamily="18" charset="0"/>
              </a:rPr>
              <a:t>вид отличается </a:t>
            </a:r>
            <a:r>
              <a:rPr lang="ru-RU" dirty="0">
                <a:latin typeface="Century Schoolbook" panose="02040604050505020304" pitchFamily="18" charset="0"/>
              </a:rPr>
              <a:t>диаметральной противоположностью. Таким людям </a:t>
            </a:r>
            <a:r>
              <a:rPr lang="ru-RU" dirty="0" smtClean="0">
                <a:latin typeface="Century Schoolbook" panose="02040604050505020304" pitchFamily="18" charset="0"/>
              </a:rPr>
              <a:t>присуща очень </a:t>
            </a:r>
            <a:r>
              <a:rPr lang="ru-RU" dirty="0">
                <a:latin typeface="Century Schoolbook" panose="02040604050505020304" pitchFamily="18" charset="0"/>
              </a:rPr>
              <a:t>разнообразная внутренняя эмоциональная жизнь. При всей </a:t>
            </a:r>
            <a:r>
              <a:rPr lang="ru-RU" dirty="0" smtClean="0">
                <a:latin typeface="Century Schoolbook" panose="02040604050505020304" pitchFamily="18" charset="0"/>
              </a:rPr>
              <a:t>внешней хладнокровности</a:t>
            </a:r>
            <a:r>
              <a:rPr lang="ru-RU" dirty="0">
                <a:latin typeface="Century Schoolbook" panose="02040604050505020304" pitchFamily="18" charset="0"/>
              </a:rPr>
              <a:t>, разумности, строгости, даже аскезе, внутри </a:t>
            </a:r>
            <a:r>
              <a:rPr lang="ru-RU" dirty="0" smtClean="0">
                <a:latin typeface="Century Schoolbook" panose="02040604050505020304" pitchFamily="18" charset="0"/>
              </a:rPr>
              <a:t>террориста буйствуют </a:t>
            </a:r>
            <a:r>
              <a:rPr lang="ru-RU" dirty="0">
                <a:latin typeface="Century Schoolbook" panose="02040604050505020304" pitchFamily="18" charset="0"/>
              </a:rPr>
              <a:t>эмоции. И чем строже ограничения, накладываемые на </a:t>
            </a:r>
            <a:r>
              <a:rPr lang="ru-RU" dirty="0" smtClean="0">
                <a:latin typeface="Century Schoolbook" panose="02040604050505020304" pitchFamily="18" charset="0"/>
              </a:rPr>
              <a:t>члена террористической </a:t>
            </a:r>
            <a:r>
              <a:rPr lang="ru-RU" dirty="0">
                <a:latin typeface="Century Schoolbook" panose="02040604050505020304" pitchFamily="18" charset="0"/>
              </a:rPr>
              <a:t>организации, тем сильнее внутренние </a:t>
            </a:r>
            <a:r>
              <a:rPr lang="ru-RU" dirty="0" smtClean="0">
                <a:latin typeface="Century Schoolbook" panose="02040604050505020304" pitchFamily="18" charset="0"/>
              </a:rPr>
              <a:t>сдерживаемые эмоции </a:t>
            </a:r>
            <a:r>
              <a:rPr lang="ru-RU" dirty="0">
                <a:latin typeface="Century Schoolbook" panose="02040604050505020304" pitchFamily="18" charset="0"/>
              </a:rPr>
              <a:t>террориста. Его небезызвестные сдержанность, «железные нервы» </a:t>
            </a:r>
            <a:r>
              <a:rPr lang="ru-RU" dirty="0" smtClean="0">
                <a:latin typeface="Century Schoolbook" panose="02040604050505020304" pitchFamily="18" charset="0"/>
              </a:rPr>
              <a:t>– итог </a:t>
            </a:r>
            <a:r>
              <a:rPr lang="ru-RU" dirty="0">
                <a:latin typeface="Century Schoolbook" panose="02040604050505020304" pitchFamily="18" charset="0"/>
              </a:rPr>
              <a:t>жестоко угнетающего эмоции влияния рациональных </a:t>
            </a:r>
            <a:r>
              <a:rPr lang="ru-RU" dirty="0" smtClean="0">
                <a:latin typeface="Century Schoolbook" panose="02040604050505020304" pitchFamily="18" charset="0"/>
              </a:rPr>
              <a:t>компонентов психики</a:t>
            </a:r>
            <a:r>
              <a:rPr lang="ru-RU" dirty="0">
                <a:latin typeface="Century Schoolbook" panose="02040604050505020304" pitchFamily="18" charset="0"/>
              </a:rPr>
              <a:t>. Такое сдерживание не может быть постоянным.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441" y="511380"/>
            <a:ext cx="3636890" cy="2612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629" y="1155449"/>
            <a:ext cx="6335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entury Schoolbook" panose="02040604050505020304" pitchFamily="18" charset="0"/>
              </a:rPr>
              <a:t>Эмоциональная сфера </a:t>
            </a:r>
            <a:r>
              <a:rPr lang="ru-RU" dirty="0">
                <a:latin typeface="Century Schoolbook" panose="02040604050505020304" pitchFamily="18" charset="0"/>
              </a:rPr>
              <a:t>членов террористических организаций так же противоречива и двойственна, как и их личность, и мышление. Среди террористов встречаются два крайних варианта.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143" y="1390458"/>
            <a:ext cx="5159064" cy="341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344" y="163286"/>
            <a:ext cx="6215799" cy="6574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Террорист живет </a:t>
            </a:r>
            <a:r>
              <a:rPr lang="ru-RU" dirty="0">
                <a:latin typeface="Century Schoolbook" panose="02040604050505020304" pitchFamily="18" charset="0"/>
              </a:rPr>
              <a:t>в эмоциях </a:t>
            </a:r>
            <a:r>
              <a:rPr lang="ru-RU" b="1" i="1" dirty="0">
                <a:latin typeface="Century Schoolbook" panose="02040604050505020304" pitchFamily="18" charset="0"/>
              </a:rPr>
              <a:t>страха</a:t>
            </a:r>
            <a:r>
              <a:rPr lang="ru-RU" dirty="0">
                <a:latin typeface="Century Schoolbook" panose="02040604050505020304" pitchFamily="18" charset="0"/>
              </a:rPr>
              <a:t>, опасаясь попасть в руки противников. Одновременно он живет в эмоциях </a:t>
            </a:r>
            <a:r>
              <a:rPr lang="ru-RU" b="1" i="1" dirty="0">
                <a:latin typeface="Century Schoolbook" panose="02040604050505020304" pitchFamily="18" charset="0"/>
              </a:rPr>
              <a:t>гнева и презрения </a:t>
            </a:r>
            <a:r>
              <a:rPr lang="ru-RU" dirty="0">
                <a:latin typeface="Century Schoolbook" panose="02040604050505020304" pitchFamily="18" charset="0"/>
              </a:rPr>
              <a:t>к своим противникам и воодушевления от предвосхищения того вреда, который собирается им нанести. Естественно, что такие противоречивые эмоции часто сталкиваются между собой, приводя к внутренним эмоциональным конфликтам, которые и предопределяют тяжелое состояние хронического эмоционального стресса, присущее </a:t>
            </a:r>
            <a:r>
              <a:rPr lang="ru-RU" dirty="0" smtClean="0">
                <a:latin typeface="Century Schoolbook" panose="02040604050505020304" pitchFamily="18" charset="0"/>
              </a:rPr>
              <a:t>террористу.</a:t>
            </a:r>
          </a:p>
          <a:p>
            <a:pPr marL="0" indent="0">
              <a:buNone/>
            </a:pP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Важнейшим </a:t>
            </a:r>
            <a:r>
              <a:rPr lang="ru-RU" dirty="0">
                <a:latin typeface="Century Schoolbook" panose="02040604050505020304" pitchFamily="18" charset="0"/>
              </a:rPr>
              <a:t>и наиболее распространенным эмоциональным состоянием террориста является его </a:t>
            </a:r>
            <a:r>
              <a:rPr lang="ru-RU" b="1" i="1" dirty="0">
                <a:latin typeface="Century Schoolbook" panose="02040604050505020304" pitchFamily="18" charset="0"/>
              </a:rPr>
              <a:t>постоянная настороженность</a:t>
            </a:r>
            <a:r>
              <a:rPr lang="ru-RU" dirty="0">
                <a:latin typeface="Century Schoolbook" panose="02040604050505020304" pitchFamily="18" charset="0"/>
              </a:rPr>
              <a:t>. Феномен настороженности проявляется в постоянной готовности к отражению угрозы нападения, повышенным уровнем бодрствования и концентрацией внимания на малейших изменениях всех, прежде всего физических, параметров окружающей среды, выраженной гиперестезией.</a:t>
            </a:r>
          </a:p>
        </p:txBody>
      </p:sp>
    </p:spTree>
    <p:extLst>
      <p:ext uri="{BB962C8B-B14F-4D97-AF65-F5344CB8AC3E}">
        <p14:creationId xmlns:p14="http://schemas.microsoft.com/office/powerpoint/2010/main" val="10668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6" y="145347"/>
            <a:ext cx="8066315" cy="62753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6. Морально-нравственная сфера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542" y="864763"/>
            <a:ext cx="9601200" cy="549927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entury Schoolbook" panose="02040604050505020304" pitchFamily="18" charset="0"/>
              </a:rPr>
              <a:t>Основными качествами личности </a:t>
            </a:r>
            <a:r>
              <a:rPr lang="ru-RU" dirty="0">
                <a:latin typeface="Century Schoolbook" panose="02040604050505020304" pitchFamily="18" charset="0"/>
              </a:rPr>
              <a:t>террориста считаются: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1) преданность </a:t>
            </a:r>
            <a:r>
              <a:rPr lang="ru-RU" dirty="0">
                <a:latin typeface="Century Schoolbook" panose="02040604050505020304" pitchFamily="18" charset="0"/>
              </a:rPr>
              <a:t>своему делу (террору) и своей организации</a:t>
            </a:r>
            <a:r>
              <a:rPr lang="ru-RU" dirty="0" smtClean="0">
                <a:latin typeface="Century Schoolbook" panose="020406040505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2) готовность </a:t>
            </a:r>
            <a:r>
              <a:rPr lang="ru-RU" dirty="0">
                <a:latin typeface="Century Schoolbook" panose="02040604050505020304" pitchFamily="18" charset="0"/>
              </a:rPr>
              <a:t>к </a:t>
            </a:r>
            <a:r>
              <a:rPr lang="ru-RU" dirty="0" smtClean="0">
                <a:latin typeface="Century Schoolbook" panose="02040604050505020304" pitchFamily="18" charset="0"/>
              </a:rPr>
              <a:t>самопожертвованию;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3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smtClean="0">
                <a:latin typeface="Century Schoolbook" panose="02040604050505020304" pitchFamily="18" charset="0"/>
              </a:rPr>
              <a:t>выдержанность, дисциплинированность;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4</a:t>
            </a:r>
            <a:r>
              <a:rPr lang="ru-RU" dirty="0">
                <a:latin typeface="Century Schoolbook" panose="02040604050505020304" pitchFamily="18" charset="0"/>
              </a:rPr>
              <a:t>) «конспиративность</a:t>
            </a:r>
            <a:r>
              <a:rPr lang="ru-RU" dirty="0" smtClean="0">
                <a:latin typeface="Century Schoolbook" panose="02040604050505020304" pitchFamily="18" charset="0"/>
              </a:rPr>
              <a:t>»;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5</a:t>
            </a:r>
            <a:r>
              <a:rPr lang="ru-RU" dirty="0">
                <a:latin typeface="Century Schoolbook" panose="02040604050505020304" pitchFamily="18" charset="0"/>
              </a:rPr>
              <a:t>) повиновение</a:t>
            </a:r>
            <a:r>
              <a:rPr lang="ru-RU" dirty="0" smtClean="0">
                <a:latin typeface="Century Schoolbook" panose="020406040505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6) коллективизм </a:t>
            </a:r>
            <a:r>
              <a:rPr lang="ru-RU" dirty="0">
                <a:latin typeface="Century Schoolbook" panose="02040604050505020304" pitchFamily="18" charset="0"/>
              </a:rPr>
              <a:t>– способность поддерживать хорошие отношения со </a:t>
            </a:r>
            <a:r>
              <a:rPr lang="ru-RU" dirty="0" smtClean="0">
                <a:latin typeface="Century Schoolbook" panose="02040604050505020304" pitchFamily="18" charset="0"/>
              </a:rPr>
              <a:t>всеми членами </a:t>
            </a:r>
            <a:r>
              <a:rPr lang="ru-RU" dirty="0">
                <a:latin typeface="Century Schoolbook" panose="02040604050505020304" pitchFamily="18" charset="0"/>
              </a:rPr>
              <a:t>своей боевой группы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В рамках статического анализа, основным свойством личности террориста считается целостность, </a:t>
            </a:r>
            <a:r>
              <a:rPr lang="ru-RU" dirty="0" err="1">
                <a:latin typeface="Century Schoolbook" panose="02040604050505020304" pitchFamily="18" charset="0"/>
              </a:rPr>
              <a:t>сконцентрированность</a:t>
            </a:r>
            <a:r>
              <a:rPr lang="ru-RU" dirty="0">
                <a:latin typeface="Century Schoolbook" panose="02040604050505020304" pitchFamily="18" charset="0"/>
              </a:rPr>
              <a:t> на террористической деятельности и своей группе, организации. Однако с динамической точки зрения эти свойства оказываются лишь «фиксированными моментами» непрерывных метаний личности по особой психологической синусоиде с широчайшим диапазоном. Чем шире диапазон, тем менее адекватной можно считать такую личность.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817" y="170645"/>
            <a:ext cx="3241183" cy="3443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11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57" y="82946"/>
            <a:ext cx="6733543" cy="657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dirty="0">
                <a:latin typeface="Century Schoolbook" panose="02040604050505020304" pitchFamily="18" charset="0"/>
              </a:rPr>
              <a:t>структуре личности террориста обычно заметен психопатологический компонент, прежде всего психопатического свойства. Он связан с ощущением реального или мнимого ущерба, понесенного террористом, дефицита чего-то необходимого, настоятельно потребного для </a:t>
            </a:r>
            <a:r>
              <a:rPr lang="ru-RU" dirty="0" smtClean="0">
                <a:latin typeface="Century Schoolbook" panose="02040604050505020304" pitchFamily="18" charset="0"/>
              </a:rPr>
              <a:t>такой </a:t>
            </a:r>
            <a:r>
              <a:rPr lang="ru-RU" dirty="0">
                <a:latin typeface="Century Schoolbook" panose="02040604050505020304" pitchFamily="18" charset="0"/>
              </a:rPr>
              <a:t>личности.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Как </a:t>
            </a:r>
            <a:r>
              <a:rPr lang="ru-RU" dirty="0">
                <a:latin typeface="Century Schoolbook" panose="02040604050505020304" pitchFamily="18" charset="0"/>
              </a:rPr>
              <a:t>правило, логика и мышление террористов носят путаный и противоречивый характер.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dirty="0">
                <a:latin typeface="Century Schoolbook" panose="02040604050505020304" pitchFamily="18" charset="0"/>
              </a:rPr>
              <a:t>эмоциональном плане выделяются два крайних типа террористов: предельно «холодный», практически </a:t>
            </a:r>
            <a:r>
              <a:rPr lang="ru-RU" dirty="0" err="1">
                <a:latin typeface="Century Schoolbook" panose="02040604050505020304" pitchFamily="18" charset="0"/>
              </a:rPr>
              <a:t>безэмоциональный</a:t>
            </a:r>
            <a:r>
              <a:rPr lang="ru-RU" dirty="0">
                <a:latin typeface="Century Schoolbook" panose="02040604050505020304" pitchFamily="18" charset="0"/>
              </a:rPr>
              <a:t> вариант и вариант эмоционально лабильный, склонный к сильным проявлениям эмоций в несвязанной с террором сфере, когда снимается обычно жесткий контроль над эмоциями при подготовке и осуществлении террористических актов. С эмоциями связаны </a:t>
            </a:r>
            <a:r>
              <a:rPr lang="ru-RU" dirty="0" smtClean="0">
                <a:latin typeface="Century Schoolbook" panose="02040604050505020304" pitchFamily="18" charset="0"/>
              </a:rPr>
              <a:t>морально нравственные </a:t>
            </a:r>
            <a:r>
              <a:rPr lang="ru-RU" dirty="0">
                <a:latin typeface="Century Schoolbook" panose="02040604050505020304" pitchFamily="18" charset="0"/>
              </a:rPr>
              <a:t>проблемы («комплекс греховности»), иногда мучительные для террористов при достаточно высоком уровне образования и интеллектуального </a:t>
            </a:r>
            <a:r>
              <a:rPr lang="ru-RU" dirty="0" smtClean="0">
                <a:latin typeface="Century Schoolbook" panose="02040604050505020304" pitchFamily="18" charset="0"/>
              </a:rPr>
              <a:t>развития.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729"/>
          <a:stretch/>
        </p:blipFill>
        <p:spPr>
          <a:xfrm>
            <a:off x="7683552" y="1538850"/>
            <a:ext cx="4207390" cy="3667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27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570" y="169726"/>
            <a:ext cx="9601200" cy="396331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FF0000"/>
                </a:solidFill>
                <a:latin typeface="Century Schoolbook" panose="02040604050505020304" pitchFamily="18" charset="0"/>
              </a:rPr>
              <a:t>1. Мотивация вступления в террористическую организацию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382" y="678287"/>
            <a:ext cx="11250617" cy="1836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Century Schoolbook" panose="02040604050505020304" pitchFamily="18" charset="0"/>
              </a:rPr>
              <a:t>А. Ш. </a:t>
            </a:r>
            <a:r>
              <a:rPr lang="ru-RU" sz="1800" dirty="0" err="1">
                <a:latin typeface="Century Schoolbook" panose="02040604050505020304" pitchFamily="18" charset="0"/>
              </a:rPr>
              <a:t>Тхостов</a:t>
            </a:r>
            <a:r>
              <a:rPr lang="ru-RU" sz="1800" dirty="0">
                <a:latin typeface="Century Schoolbook" panose="02040604050505020304" pitchFamily="18" charset="0"/>
              </a:rPr>
              <a:t> и К. Г. </a:t>
            </a:r>
            <a:r>
              <a:rPr lang="ru-RU" sz="1800" dirty="0" err="1">
                <a:latin typeface="Century Schoolbook" panose="02040604050505020304" pitchFamily="18" charset="0"/>
              </a:rPr>
              <a:t>Сурнов</a:t>
            </a:r>
            <a:r>
              <a:rPr lang="ru-RU" sz="1800" dirty="0">
                <a:latin typeface="Century Schoolbook" panose="02040604050505020304" pitchFamily="18" charset="0"/>
              </a:rPr>
              <a:t>, изучая мотивацию вступления </a:t>
            </a:r>
            <a:r>
              <a:rPr lang="ru-RU" sz="1800" dirty="0" smtClean="0">
                <a:latin typeface="Century Schoolbook" panose="02040604050505020304" pitchFamily="18" charset="0"/>
              </a:rPr>
              <a:t>человека в </a:t>
            </a:r>
            <a:r>
              <a:rPr lang="ru-RU" sz="1800" dirty="0">
                <a:latin typeface="Century Schoolbook" panose="02040604050505020304" pitchFamily="18" charset="0"/>
              </a:rPr>
              <a:t>террористическую организацию, полагают, что </a:t>
            </a:r>
            <a:r>
              <a:rPr lang="ru-RU" sz="1800" dirty="0" smtClean="0">
                <a:latin typeface="Century Schoolbook" panose="02040604050505020304" pitchFamily="18" charset="0"/>
              </a:rPr>
              <a:t>бедность, малообразованность</a:t>
            </a:r>
            <a:r>
              <a:rPr lang="ru-RU" sz="1800" dirty="0">
                <a:latin typeface="Century Schoolbook" panose="02040604050505020304" pitchFamily="18" charset="0"/>
              </a:rPr>
              <a:t>, безработица, отсутствие жизненных перспектив и </a:t>
            </a:r>
            <a:r>
              <a:rPr lang="ru-RU" sz="1800" dirty="0" smtClean="0">
                <a:latin typeface="Century Schoolbook" panose="02040604050505020304" pitchFamily="18" charset="0"/>
              </a:rPr>
              <a:t>др. являются </a:t>
            </a:r>
            <a:r>
              <a:rPr lang="ru-RU" sz="1800" dirty="0">
                <a:latin typeface="Century Schoolbook" panose="02040604050505020304" pitchFamily="18" charset="0"/>
              </a:rPr>
              <a:t>не психологическими, а, скорее, </a:t>
            </a:r>
            <a:r>
              <a:rPr lang="ru-RU" sz="1800" dirty="0" smtClean="0">
                <a:latin typeface="Century Schoolbook" panose="02040604050505020304" pitchFamily="18" charset="0"/>
              </a:rPr>
              <a:t>социально-психологическими факторами.</a:t>
            </a:r>
          </a:p>
          <a:p>
            <a:pPr marL="0" indent="0">
              <a:buNone/>
            </a:pPr>
            <a:r>
              <a:rPr lang="ru-RU" sz="1800" dirty="0" smtClean="0">
                <a:latin typeface="Century Schoolbook" panose="02040604050505020304" pitchFamily="18" charset="0"/>
              </a:rPr>
              <a:t> </a:t>
            </a:r>
            <a:r>
              <a:rPr lang="ru-RU" sz="1800" dirty="0">
                <a:latin typeface="Century Schoolbook" panose="02040604050505020304" pitchFamily="18" charset="0"/>
              </a:rPr>
              <a:t>Перечисленные факторы </a:t>
            </a:r>
            <a:r>
              <a:rPr lang="ru-RU" sz="1800" dirty="0" err="1">
                <a:latin typeface="Century Schoolbook" panose="02040604050505020304" pitchFamily="18" charset="0"/>
              </a:rPr>
              <a:t>психологизируются</a:t>
            </a:r>
            <a:r>
              <a:rPr lang="ru-RU" sz="1800" dirty="0">
                <a:latin typeface="Century Schoolbook" panose="02040604050505020304" pitchFamily="18" charset="0"/>
              </a:rPr>
              <a:t> в той мере, </a:t>
            </a:r>
            <a:r>
              <a:rPr lang="ru-RU" sz="1800" dirty="0" smtClean="0">
                <a:latin typeface="Century Schoolbook" panose="02040604050505020304" pitchFamily="18" charset="0"/>
              </a:rPr>
              <a:t>в которой </a:t>
            </a:r>
            <a:r>
              <a:rPr lang="ru-RU" sz="1800" dirty="0">
                <a:latin typeface="Century Schoolbook" panose="02040604050505020304" pitchFamily="18" charset="0"/>
              </a:rPr>
              <a:t>опосредуют другие актуализированные </a:t>
            </a:r>
            <a:r>
              <a:rPr lang="ru-RU" sz="1800" dirty="0" smtClean="0">
                <a:latin typeface="Century Schoolbook" panose="02040604050505020304" pitchFamily="18" charset="0"/>
              </a:rPr>
              <a:t>потребности (самореализация</a:t>
            </a:r>
            <a:r>
              <a:rPr lang="ru-RU" sz="1800" dirty="0">
                <a:latin typeface="Century Schoolbook" panose="02040604050505020304" pitchFamily="18" charset="0"/>
              </a:rPr>
              <a:t>, самоуважение, стремление к власти и т. д.).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57" y="2421532"/>
            <a:ext cx="3313625" cy="3258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5285" y="2530389"/>
            <a:ext cx="76352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Century Schoolbook" panose="02040604050505020304" pitchFamily="18" charset="0"/>
              </a:rPr>
              <a:t>Террористическая деятельность как психологическая технология позволяет найти особый «обходной» путь: человек не становится богаче, образованнее, не находит себе достойную работу, но получает власть над более богатыми, образованными и успешными людьми, чем он. Его актуализированные потребности реализуются в особенном – «смещенном», символическом виде. Именно в феноменах «смещения» и расширения символизации заключается то, что привлекает в него новых членов: отказ от «принципа реальности» и достижение целей средствами на первый взгляд более простыми и не требующими длительных усилий. Технологии терроризма, как и мирные современные технологии удовлетворения потребностей, характеризуются признаками иллюзорной простоты, легкости, быстрого достижения результата и выгоды.</a:t>
            </a:r>
            <a:endParaRPr lang="ru-RU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6250"/>
            <a:ext cx="9601200" cy="41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2. Личность террориста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971" y="522514"/>
            <a:ext cx="7849673" cy="61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В состав террористических организаций набираются люди из самых разных слоев общества, профессий, они являются представителями разнообразных культур и национальностей, религий и идеологических убеждений. </a:t>
            </a:r>
            <a:r>
              <a:rPr lang="ru-RU" dirty="0" smtClean="0">
                <a:latin typeface="Century Schoolbook" panose="02040604050505020304" pitchFamily="18" charset="0"/>
              </a:rPr>
              <a:t>Экстремистов </a:t>
            </a:r>
            <a:r>
              <a:rPr lang="ru-RU" dirty="0">
                <a:latin typeface="Century Schoolbook" panose="02040604050505020304" pitchFamily="18" charset="0"/>
              </a:rPr>
              <a:t>описывали как больных шизофренией и утопистов, как фанатиков и агрессоров, как </a:t>
            </a:r>
            <a:r>
              <a:rPr lang="ru-RU" dirty="0" err="1">
                <a:latin typeface="Century Schoolbook" panose="02040604050505020304" pitchFamily="18" charset="0"/>
              </a:rPr>
              <a:t>психотравмированных</a:t>
            </a:r>
            <a:r>
              <a:rPr lang="ru-RU" dirty="0">
                <a:latin typeface="Century Schoolbook" panose="02040604050505020304" pitchFamily="18" charset="0"/>
              </a:rPr>
              <a:t>, закомплексованных, </a:t>
            </a:r>
            <a:r>
              <a:rPr lang="ru-RU" dirty="0" err="1">
                <a:latin typeface="Century Schoolbook" panose="02040604050505020304" pitchFamily="18" charset="0"/>
              </a:rPr>
              <a:t>самоутверждающихся</a:t>
            </a:r>
            <a:r>
              <a:rPr lang="ru-RU" dirty="0">
                <a:latin typeface="Century Schoolbook" panose="02040604050505020304" pitchFamily="18" charset="0"/>
              </a:rPr>
              <a:t>, сверхамбициозных людей или как мучеников за свои убеждения.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В. В. </a:t>
            </a:r>
            <a:r>
              <a:rPr lang="ru-RU" dirty="0" err="1">
                <a:latin typeface="Century Schoolbook" panose="02040604050505020304" pitchFamily="18" charset="0"/>
              </a:rPr>
              <a:t>Витюк</a:t>
            </a:r>
            <a:r>
              <a:rPr lang="ru-RU" dirty="0">
                <a:latin typeface="Century Schoolbook" panose="02040604050505020304" pitchFamily="18" charset="0"/>
              </a:rPr>
              <a:t> считает, что экстремизм опирается на свойственные человеку разрушительные инстинкты и агрессивность, выраженные у разных людей в различной степени, контролируемые с разной эффективностью нравственными и правовыми нормами, воспитанием, культурой. У представителей психологического типа, у которых низкий уровень контроля эмоций и выражений эмоциональных реакций в поведении, низкий уровень толерантности, узкое мировоззрение, легко возникает и становится обыденной идея насилия и насильственного достижения своих целей.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40" y="3209217"/>
            <a:ext cx="3653503" cy="2411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90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971" y="304800"/>
            <a:ext cx="11201400" cy="6340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М. И. Марьин и Ю. Г. Касперович выделяют </a:t>
            </a:r>
            <a:r>
              <a:rPr lang="ru-RU" b="1" dirty="0">
                <a:latin typeface="Century Schoolbook" panose="02040604050505020304" pitchFamily="18" charset="0"/>
              </a:rPr>
              <a:t>несколько психологических моделей личности </a:t>
            </a:r>
            <a:r>
              <a:rPr lang="ru-RU" b="1" dirty="0" smtClean="0">
                <a:latin typeface="Century Schoolbook" panose="02040604050505020304" pitchFamily="18" charset="0"/>
              </a:rPr>
              <a:t>террориста</a:t>
            </a:r>
            <a:r>
              <a:rPr lang="ru-RU" dirty="0" smtClean="0">
                <a:latin typeface="Century Schoolbook" panose="020406040505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1. Психопат-фанатик</a:t>
            </a:r>
            <a:r>
              <a:rPr lang="ru-RU" dirty="0">
                <a:latin typeface="Century Schoolbook" panose="02040604050505020304" pitchFamily="18" charset="0"/>
              </a:rPr>
              <a:t>. Руководствуется своими убеждениями 153 (религиозными, идеологическими, политическими) и искренне считает, что его действия, независимо от их конкретных результатов, полезны для общества. Это человек, у которого сфера сознания крайне сужена, способен совершить все, что угодно.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2</a:t>
            </a:r>
            <a:r>
              <a:rPr lang="ru-RU" b="1" dirty="0">
                <a:latin typeface="Century Schoolbook" panose="02040604050505020304" pitchFamily="18" charset="0"/>
              </a:rPr>
              <a:t>. </a:t>
            </a:r>
            <a:r>
              <a:rPr lang="ru-RU" b="1" dirty="0" err="1">
                <a:latin typeface="Century Schoolbook" panose="02040604050505020304" pitchFamily="18" charset="0"/>
              </a:rPr>
              <a:t>Фрустрированный</a:t>
            </a:r>
            <a:r>
              <a:rPr lang="ru-RU" b="1" dirty="0">
                <a:latin typeface="Century Schoolbook" panose="02040604050505020304" pitchFamily="18" charset="0"/>
              </a:rPr>
              <a:t> человек</a:t>
            </a:r>
            <a:r>
              <a:rPr lang="ru-RU" dirty="0">
                <a:latin typeface="Century Schoolbook" panose="02040604050505020304" pitchFamily="18" charset="0"/>
              </a:rPr>
              <a:t>, базируется на </a:t>
            </a:r>
            <a:r>
              <a:rPr lang="ru-RU" dirty="0" err="1">
                <a:latin typeface="Century Schoolbook" panose="02040604050505020304" pitchFamily="18" charset="0"/>
              </a:rPr>
              <a:t>бихевиористской</a:t>
            </a:r>
            <a:r>
              <a:rPr lang="ru-RU" dirty="0">
                <a:latin typeface="Century Schoolbook" panose="02040604050505020304" pitchFamily="18" charset="0"/>
              </a:rPr>
              <a:t> теории фрустрации-агрессивности. Чувство фрустрации, порожденное невозможностью для человека по каким-то причинам достичь жизненно важных для него целей, неизбежно порождает у него тенденцию к агрессивным действиям. Сознание в этом случае может сыграть роль инструмента в рационализации этих действий, то есть в подборе тех или иных поводов для их оправдания.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3</a:t>
            </a:r>
            <a:r>
              <a:rPr lang="ru-RU" b="1" dirty="0">
                <a:latin typeface="Century Schoolbook" panose="02040604050505020304" pitchFamily="18" charset="0"/>
              </a:rPr>
              <a:t>. Человек из ущербной семьи</a:t>
            </a:r>
            <a:r>
              <a:rPr lang="ru-RU" dirty="0">
                <a:latin typeface="Century Schoolbook" panose="02040604050505020304" pitchFamily="18" charset="0"/>
              </a:rPr>
              <a:t>. Жестокое обращение родителей с ребенком, его социальная изоляция, дефицит добрых отношений могут привести к формированию озлобленной личности с антисоциальными наклонностями. При определенных условиях люди такого психологического склада легко могут стать инструментами террористической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754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5" y="217714"/>
            <a:ext cx="11299371" cy="6564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В целом основные психологические особенности террористов достаточно изучены. </a:t>
            </a:r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dirty="0">
                <a:latin typeface="Century Schoolbook" panose="02040604050505020304" pitchFamily="18" charset="0"/>
              </a:rPr>
              <a:t>обобщенном виде выделяют одно главное и два второстепенных качества. Главное – это </a:t>
            </a:r>
            <a:r>
              <a:rPr lang="ru-RU" b="1" dirty="0">
                <a:latin typeface="Century Schoolbook" panose="02040604050505020304" pitchFamily="18" charset="0"/>
              </a:rPr>
              <a:t>преданность</a:t>
            </a:r>
            <a:r>
              <a:rPr lang="ru-RU" dirty="0">
                <a:latin typeface="Century Schoolbook" panose="02040604050505020304" pitchFamily="18" charset="0"/>
              </a:rPr>
              <a:t>. Преданность основной цели, своей группировке, своим соратникам и готовность к самопожертвованию. Второстепенными особенностями являются </a:t>
            </a:r>
            <a:r>
              <a:rPr lang="ru-RU" b="1" dirty="0">
                <a:latin typeface="Century Schoolbook" panose="02040604050505020304" pitchFamily="18" charset="0"/>
              </a:rPr>
              <a:t>организованность и </a:t>
            </a:r>
            <a:r>
              <a:rPr lang="ru-RU" b="1" dirty="0" err="1">
                <a:latin typeface="Century Schoolbook" panose="02040604050505020304" pitchFamily="18" charset="0"/>
              </a:rPr>
              <a:t>законспирированность</a:t>
            </a:r>
            <a:r>
              <a:rPr lang="ru-RU" dirty="0">
                <a:latin typeface="Century Schoolbook" panose="02040604050505020304" pitchFamily="18" charset="0"/>
              </a:rPr>
              <a:t>. Также важными требованиями являются </a:t>
            </a:r>
            <a:r>
              <a:rPr lang="ru-RU" b="1" dirty="0">
                <a:latin typeface="Century Schoolbook" panose="02040604050505020304" pitchFamily="18" charset="0"/>
              </a:rPr>
              <a:t>повиновение и содружество с товарищами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Century Schoolbook" panose="02040604050505020304" pitchFamily="18" charset="0"/>
              </a:rPr>
              <a:t>Ученые, которые занимаются проблемой изучения личности террориста, считают возможным опираться на типологию темпераментов, описанную Г. </a:t>
            </a:r>
            <a:r>
              <a:rPr lang="ru-RU" dirty="0" err="1">
                <a:latin typeface="Century Schoolbook" panose="02040604050505020304" pitchFamily="18" charset="0"/>
              </a:rPr>
              <a:t>Айзенком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Century Schoolbook" panose="02040604050505020304" pitchFamily="18" charset="0"/>
              </a:rPr>
              <a:t>Сильно </a:t>
            </a:r>
            <a:r>
              <a:rPr lang="ru-RU" b="1" i="1" dirty="0" err="1">
                <a:latin typeface="Century Schoolbook" panose="02040604050505020304" pitchFamily="18" charset="0"/>
              </a:rPr>
              <a:t>невротизированный</a:t>
            </a:r>
            <a:r>
              <a:rPr lang="ru-RU" b="1" i="1" dirty="0">
                <a:latin typeface="Century Schoolbook" panose="02040604050505020304" pitchFamily="18" charset="0"/>
              </a:rPr>
              <a:t> и </a:t>
            </a:r>
            <a:r>
              <a:rPr lang="ru-RU" b="1" i="1" dirty="0" err="1">
                <a:latin typeface="Century Schoolbook" panose="02040604050505020304" pitchFamily="18" charset="0"/>
              </a:rPr>
              <a:t>экстравертированный</a:t>
            </a:r>
            <a:r>
              <a:rPr lang="ru-RU" b="1" i="1" dirty="0">
                <a:latin typeface="Century Schoolbook" panose="02040604050505020304" pitchFamily="18" charset="0"/>
              </a:rPr>
              <a:t> холерик</a:t>
            </a:r>
            <a:r>
              <a:rPr lang="ru-RU" dirty="0">
                <a:latin typeface="Century Schoolbook" panose="02040604050505020304" pitchFamily="18" charset="0"/>
              </a:rPr>
              <a:t> – </a:t>
            </a:r>
            <a:r>
              <a:rPr lang="ru-RU" dirty="0" smtClean="0">
                <a:latin typeface="Century Schoolbook" panose="02040604050505020304" pitchFamily="18" charset="0"/>
              </a:rPr>
              <a:t>наиболее типичный </a:t>
            </a:r>
            <a:r>
              <a:rPr lang="ru-RU" dirty="0">
                <a:latin typeface="Century Schoolbook" panose="02040604050505020304" pitchFamily="18" charset="0"/>
              </a:rPr>
              <a:t>психологический тип </a:t>
            </a:r>
            <a:r>
              <a:rPr lang="ru-RU" dirty="0" smtClean="0">
                <a:latin typeface="Century Schoolbook" panose="02040604050505020304" pitchFamily="18" charset="0"/>
              </a:rPr>
              <a:t>террориста по типологии темпераментов </a:t>
            </a:r>
            <a:r>
              <a:rPr lang="ru-RU" dirty="0" err="1" smtClean="0">
                <a:latin typeface="Century Schoolbook" panose="02040604050505020304" pitchFamily="18" charset="0"/>
              </a:rPr>
              <a:t>Г.Айзенка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Что касается гендерных особенностей в психологии терроризма, то традиционно считалось, что террористами могут являться в основном мужчины, но на практике оказалось иначе. Хотя большая часть террористов – </a:t>
            </a:r>
            <a:r>
              <a:rPr lang="ru-RU" b="1" dirty="0">
                <a:latin typeface="Century Schoolbook" panose="02040604050505020304" pitchFamily="18" charset="0"/>
              </a:rPr>
              <a:t>мужчины</a:t>
            </a:r>
            <a:r>
              <a:rPr lang="ru-RU" dirty="0">
                <a:latin typeface="Century Schoolbook" panose="02040604050505020304" pitchFamily="18" charset="0"/>
              </a:rPr>
              <a:t>, роль женщин в террористических группировках </a:t>
            </a:r>
            <a:r>
              <a:rPr lang="ru-RU" dirty="0" smtClean="0">
                <a:latin typeface="Century Schoolbook" panose="02040604050505020304" pitchFamily="18" charset="0"/>
              </a:rPr>
              <a:t>немаловажна. Возрастные </a:t>
            </a:r>
            <a:r>
              <a:rPr lang="ru-RU" dirty="0">
                <a:latin typeface="Century Schoolbook" panose="02040604050505020304" pitchFamily="18" charset="0"/>
              </a:rPr>
              <a:t>рамки людей, занимающихся терроризмом, в среднем </a:t>
            </a:r>
            <a:r>
              <a:rPr lang="ru-RU" b="1" dirty="0" smtClean="0">
                <a:latin typeface="Century Schoolbook" panose="02040604050505020304" pitchFamily="18" charset="0"/>
              </a:rPr>
              <a:t>20– 35 </a:t>
            </a:r>
            <a:r>
              <a:rPr lang="ru-RU" b="1" dirty="0">
                <a:latin typeface="Century Schoolbook" panose="02040604050505020304" pitchFamily="18" charset="0"/>
              </a:rPr>
              <a:t>лет</a:t>
            </a:r>
            <a:r>
              <a:rPr lang="ru-RU" dirty="0">
                <a:latin typeface="Century Schoolbook" panose="02040604050505020304" pitchFamily="18" charset="0"/>
              </a:rPr>
              <a:t>, то есть наиболее дееспособные, активные в умственном и </a:t>
            </a:r>
            <a:r>
              <a:rPr lang="ru-RU" dirty="0" smtClean="0">
                <a:latin typeface="Century Schoolbook" panose="02040604050505020304" pitchFamily="18" charset="0"/>
              </a:rPr>
              <a:t>физическом плане </a:t>
            </a:r>
            <a:r>
              <a:rPr lang="ru-RU" dirty="0">
                <a:latin typeface="Century Schoolbook" panose="02040604050505020304" pitchFamily="18" charset="0"/>
              </a:rPr>
              <a:t>личности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Если говорить о национальных особенностях, то </a:t>
            </a:r>
            <a:r>
              <a:rPr lang="ru-RU" dirty="0" smtClean="0">
                <a:latin typeface="Century Schoolbook" panose="02040604050505020304" pitchFamily="18" charset="0"/>
              </a:rPr>
              <a:t>делать какой-то </a:t>
            </a:r>
            <a:r>
              <a:rPr lang="ru-RU" dirty="0">
                <a:latin typeface="Century Schoolbook" panose="02040604050505020304" pitchFamily="18" charset="0"/>
              </a:rPr>
              <a:t>акцент довольно сложно. При национальном </a:t>
            </a:r>
            <a:r>
              <a:rPr lang="ru-RU" dirty="0" smtClean="0">
                <a:latin typeface="Century Schoolbook" panose="02040604050505020304" pitchFamily="18" charset="0"/>
              </a:rPr>
              <a:t>терроризме представители </a:t>
            </a:r>
            <a:r>
              <a:rPr lang="ru-RU" dirty="0">
                <a:latin typeface="Century Schoolbook" panose="02040604050505020304" pitchFamily="18" charset="0"/>
              </a:rPr>
              <a:t>одной нации работают против другой. Если мы </a:t>
            </a:r>
            <a:r>
              <a:rPr lang="ru-RU" dirty="0" smtClean="0">
                <a:latin typeface="Century Schoolbook" panose="02040604050505020304" pitchFamily="18" charset="0"/>
              </a:rPr>
              <a:t>рассматриваем религиозный </a:t>
            </a:r>
            <a:r>
              <a:rPr lang="ru-RU" dirty="0">
                <a:latin typeface="Century Schoolbook" panose="02040604050505020304" pitchFamily="18" charset="0"/>
              </a:rPr>
              <a:t>терроризм, то, конечно, самыми активными </a:t>
            </a:r>
            <a:r>
              <a:rPr lang="ru-RU" dirty="0" smtClean="0">
                <a:latin typeface="Century Schoolbook" panose="02040604050505020304" pitchFamily="18" charset="0"/>
              </a:rPr>
              <a:t>остаются </a:t>
            </a:r>
            <a:r>
              <a:rPr lang="ru-RU" b="1" i="1" dirty="0" smtClean="0">
                <a:latin typeface="Century Schoolbook" panose="02040604050505020304" pitchFamily="18" charset="0"/>
              </a:rPr>
              <a:t>мусульманские</a:t>
            </a:r>
            <a:r>
              <a:rPr lang="ru-RU" b="1" i="1" dirty="0">
                <a:latin typeface="Century Schoolbook" panose="02040604050505020304" pitchFamily="18" charset="0"/>
              </a:rPr>
              <a:t>, протестантские, католические и сектантские группировки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Террорист </a:t>
            </a:r>
            <a:r>
              <a:rPr lang="ru-RU" dirty="0">
                <a:latin typeface="Century Schoolbook" panose="02040604050505020304" pitchFamily="18" charset="0"/>
              </a:rPr>
              <a:t>– личность не </a:t>
            </a:r>
            <a:r>
              <a:rPr lang="ru-RU" dirty="0" smtClean="0">
                <a:latin typeface="Century Schoolbook" panose="02040604050505020304" pitchFamily="18" charset="0"/>
              </a:rPr>
              <a:t>то </a:t>
            </a:r>
            <a:r>
              <a:rPr lang="ru-RU" dirty="0">
                <a:latin typeface="Century Schoolbook" panose="02040604050505020304" pitchFamily="18" charset="0"/>
              </a:rPr>
              <a:t>чтобы не вполне нормальная, но акцентуированная. Это означает, что террорист в целом нормальный человек, однако определенные черты личности у него выражены необычно сильно, ярко, несколько отклоняются от нормы.</a:t>
            </a:r>
          </a:p>
        </p:txBody>
      </p:sp>
    </p:spTree>
    <p:extLst>
      <p:ext uri="{BB962C8B-B14F-4D97-AF65-F5344CB8AC3E}">
        <p14:creationId xmlns:p14="http://schemas.microsoft.com/office/powerpoint/2010/main" val="27224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30" y="153013"/>
            <a:ext cx="11451770" cy="3826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Century Schoolbook" panose="02040604050505020304" pitchFamily="18" charset="0"/>
              </a:rPr>
              <a:t>Анализ научных исследований по данной проблеме позволяет вскрыть общий фактор в развитии личности террориста, который можно назвать </a:t>
            </a:r>
            <a:r>
              <a:rPr lang="ru-RU" sz="1800" b="1" i="1" dirty="0">
                <a:latin typeface="Century Schoolbook" panose="02040604050505020304" pitchFamily="18" charset="0"/>
              </a:rPr>
              <a:t>психологической ущербностью, неким дефицитом чего-либо в его жизни, корни которого иногда прослеживаются с самого раннего детства</a:t>
            </a:r>
            <a:r>
              <a:rPr lang="ru-RU" sz="1800" dirty="0">
                <a:latin typeface="Century Schoolbook" panose="02040604050505020304" pitchFamily="18" charset="0"/>
              </a:rPr>
              <a:t>. </a:t>
            </a:r>
            <a:endParaRPr lang="ru-RU" sz="18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entury Schoolbook" panose="02040604050505020304" pitchFamily="18" charset="0"/>
              </a:rPr>
              <a:t>Такая </a:t>
            </a:r>
            <a:r>
              <a:rPr lang="ru-RU" sz="1800" dirty="0" err="1">
                <a:latin typeface="Century Schoolbook" panose="02040604050505020304" pitchFamily="18" charset="0"/>
              </a:rPr>
              <a:t>дефициарность</a:t>
            </a:r>
            <a:r>
              <a:rPr lang="ru-RU" sz="1800" dirty="0">
                <a:latin typeface="Century Schoolbook" panose="02040604050505020304" pitchFamily="18" charset="0"/>
              </a:rPr>
              <a:t> психического развития ведет к потребности в </a:t>
            </a:r>
            <a:r>
              <a:rPr lang="ru-RU" sz="1800" dirty="0" err="1">
                <a:latin typeface="Century Schoolbook" panose="02040604050505020304" pitchFamily="18" charset="0"/>
              </a:rPr>
              <a:t>гиперкомпенсации</a:t>
            </a:r>
            <a:r>
              <a:rPr lang="ru-RU" sz="1800" dirty="0">
                <a:latin typeface="Century Schoolbook" panose="02040604050505020304" pitchFamily="18" charset="0"/>
              </a:rPr>
              <a:t> дефицита по ходу взросления и достижения </a:t>
            </a:r>
            <a:r>
              <a:rPr lang="ru-RU" sz="1800" dirty="0" smtClean="0">
                <a:latin typeface="Century Schoolbook" panose="02040604050505020304" pitchFamily="18" charset="0"/>
              </a:rPr>
              <a:t>зрелости. Из </a:t>
            </a:r>
            <a:r>
              <a:rPr lang="ru-RU" sz="1800" dirty="0">
                <a:latin typeface="Century Schoolbook" panose="02040604050505020304" pitchFamily="18" charset="0"/>
              </a:rPr>
              <a:t>автобиографий и других описаний известно, что у многих террористов в детстве были убиты родители, родственники. С одной стороны, вследствие этого возникало стремление к мести, с другой – имела место атмосфера эмоционального дефицита, в которой рос будущий </a:t>
            </a:r>
            <a:r>
              <a:rPr lang="ru-RU" sz="1800" dirty="0" smtClean="0">
                <a:latin typeface="Century Schoolbook" panose="02040604050505020304" pitchFamily="18" charset="0"/>
              </a:rPr>
              <a:t>террорист. Ущербность </a:t>
            </a:r>
            <a:r>
              <a:rPr lang="ru-RU" sz="1800" dirty="0">
                <a:latin typeface="Century Schoolbook" panose="02040604050505020304" pitchFamily="18" charset="0"/>
              </a:rPr>
              <a:t>порождается и </a:t>
            </a:r>
            <a:r>
              <a:rPr lang="ru-RU" sz="1800" b="1" i="1" dirty="0">
                <a:latin typeface="Century Schoolbook" panose="02040604050505020304" pitchFamily="18" charset="0"/>
              </a:rPr>
              <a:t>социально-экономическими факторами</a:t>
            </a:r>
            <a:r>
              <a:rPr lang="ru-RU" sz="1800" dirty="0">
                <a:latin typeface="Century Schoolbook" panose="02040604050505020304" pitchFamily="18" charset="0"/>
              </a:rPr>
              <a:t>: например, низким уровнем жизни людей и связанным с этим желанием «отнять и поделить» как в рамках одной страны (тогда мы имеем дело с революционным терроризмом), так и во взаимоотношениях между «бедными» (развивающимися) и «богатыми» странами. Дефицит образования и информации также порождает деструктивное, разрушительное отношение к иным культурам, убеждениям и верованиям</a:t>
            </a:r>
            <a:r>
              <a:rPr lang="ru-RU" sz="1800" dirty="0" smtClean="0">
                <a:latin typeface="Century Schoolbook" panose="02040604050505020304" pitchFamily="18" charset="0"/>
              </a:rPr>
              <a:t>.</a:t>
            </a:r>
            <a:endParaRPr lang="ru-RU" sz="1800" dirty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943" y="3859829"/>
            <a:ext cx="2623457" cy="262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40230" y="4093948"/>
            <a:ext cx="7505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Для </a:t>
            </a:r>
            <a:r>
              <a:rPr lang="ru-RU" dirty="0">
                <a:latin typeface="Century Schoolbook" panose="02040604050505020304" pitchFamily="18" charset="0"/>
              </a:rPr>
              <a:t>представителей </a:t>
            </a:r>
            <a:r>
              <a:rPr lang="ru-RU" b="1" i="1" dirty="0">
                <a:latin typeface="Century Schoolbook" panose="02040604050505020304" pitchFamily="18" charset="0"/>
              </a:rPr>
              <a:t>первого типа </a:t>
            </a:r>
            <a:r>
              <a:rPr lang="ru-RU" dirty="0">
                <a:latin typeface="Century Schoolbook" panose="02040604050505020304" pitchFamily="18" charset="0"/>
              </a:rPr>
              <a:t>характерны высокий уровень интеллекта, завышенный уровень самооценки и амбиций, стремление к достижению своих целей любым способом. </a:t>
            </a:r>
            <a:r>
              <a:rPr lang="ru-RU" dirty="0" smtClean="0">
                <a:latin typeface="Century Schoolbook" panose="02040604050505020304" pitchFamily="18" charset="0"/>
              </a:rPr>
              <a:t> У </a:t>
            </a:r>
            <a:r>
              <a:rPr lang="ru-RU" dirty="0">
                <a:latin typeface="Century Schoolbook" panose="02040604050505020304" pitchFamily="18" charset="0"/>
              </a:rPr>
              <a:t>представителей </a:t>
            </a:r>
            <a:r>
              <a:rPr lang="ru-RU" b="1" i="1" dirty="0">
                <a:latin typeface="Century Schoolbook" panose="02040604050505020304" pitchFamily="18" charset="0"/>
              </a:rPr>
              <a:t>второго типа </a:t>
            </a:r>
            <a:r>
              <a:rPr lang="ru-RU" dirty="0">
                <a:latin typeface="Century Schoolbook" panose="02040604050505020304" pitchFamily="18" charset="0"/>
              </a:rPr>
              <a:t>низкий уровень самооценки, низкий уровень притязаний, по сути это «неудачники со слабым „Я“». Для обоих типов характерны высокий уровень агрессии, низкий порог возникновения агрессивных действий, стремление к  самоутверждению, низкая толерантность, невнимательность к чувствам и потребностям других людей, фанатизм. 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224" y="107324"/>
            <a:ext cx="4000577" cy="56759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Century Schoolbook" panose="02040604050505020304" pitchFamily="18" charset="0"/>
              </a:rPr>
              <a:t>3. Террористы-смертники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7" y="576942"/>
            <a:ext cx="5989826" cy="628105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Century Schoolbook" panose="02040604050505020304" pitchFamily="18" charset="0"/>
              </a:rPr>
              <a:t>Терроризм</a:t>
            </a:r>
            <a:r>
              <a:rPr lang="ru-RU" sz="2200" dirty="0">
                <a:latin typeface="Century Schoolbook" panose="02040604050505020304" pitchFamily="18" charset="0"/>
              </a:rPr>
              <a:t> – это заранее спланированная атака или угроза атаки на мирных граждан или гражданские объекты для достижения политических, идеологических или религиозных целей. </a:t>
            </a:r>
            <a:endParaRPr lang="ru-RU" sz="22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latin typeface="Century Schoolbook" panose="02040604050505020304" pitchFamily="18" charset="0"/>
              </a:rPr>
              <a:t>Суицидальный </a:t>
            </a:r>
            <a:r>
              <a:rPr lang="ru-RU" sz="2200" b="1" dirty="0">
                <a:latin typeface="Century Schoolbook" panose="02040604050505020304" pitchFamily="18" charset="0"/>
              </a:rPr>
              <a:t>терроризм </a:t>
            </a:r>
            <a:r>
              <a:rPr lang="ru-RU" sz="2200" dirty="0">
                <a:latin typeface="Century Schoolbook" panose="02040604050505020304" pitchFamily="18" charset="0"/>
              </a:rPr>
              <a:t>– это политически, религиозно и идеологически мотивированная атака, осуществляемая одним или несколькими индивидами, которые сознательно отказываются от своей жизни ради нанесения максимального ущерба гражданам и гражданским объектам. Военные и политические структуры государства также относятся к мишеням террористических атак (Соснин В. А., 2011).</a:t>
            </a:r>
            <a:endParaRPr lang="ru-RU" sz="2200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ru-RU" sz="2200" b="1" i="1" dirty="0" smtClean="0">
                <a:latin typeface="Century Schoolbook" panose="02040604050505020304" pitchFamily="18" charset="0"/>
              </a:rPr>
              <a:t>Соснин </a:t>
            </a:r>
            <a:r>
              <a:rPr lang="ru-RU" sz="2200" b="1" i="1" dirty="0">
                <a:latin typeface="Century Schoolbook" panose="02040604050505020304" pitchFamily="18" charset="0"/>
              </a:rPr>
              <a:t>В. А., </a:t>
            </a:r>
            <a:r>
              <a:rPr lang="ru-RU" sz="2200" b="1" i="1" dirty="0" err="1">
                <a:latin typeface="Century Schoolbook" panose="02040604050505020304" pitchFamily="18" charset="0"/>
              </a:rPr>
              <a:t>Нестик</a:t>
            </a:r>
            <a:r>
              <a:rPr lang="ru-RU" sz="2200" b="1" i="1" dirty="0">
                <a:latin typeface="Century Schoolbook" panose="02040604050505020304" pitchFamily="18" charset="0"/>
              </a:rPr>
              <a:t> Т. А</a:t>
            </a:r>
            <a:r>
              <a:rPr lang="ru-RU" sz="2200" dirty="0">
                <a:latin typeface="Century Schoolbook" panose="02040604050505020304" pitchFamily="18" charset="0"/>
              </a:rPr>
              <a:t>. предполагают, что среди </a:t>
            </a:r>
            <a:r>
              <a:rPr lang="ru-RU" sz="2200" dirty="0" smtClean="0">
                <a:latin typeface="Century Schoolbook" panose="02040604050505020304" pitchFamily="18" charset="0"/>
              </a:rPr>
              <a:t>террористов-смертников </a:t>
            </a:r>
            <a:r>
              <a:rPr lang="ru-RU" sz="2200" dirty="0">
                <a:latin typeface="Century Schoolbook" panose="02040604050505020304" pitchFamily="18" charset="0"/>
              </a:rPr>
              <a:t>мало людей с особенными личностными чертами. </a:t>
            </a:r>
            <a:r>
              <a:rPr lang="ru-RU" sz="2200" dirty="0" smtClean="0">
                <a:latin typeface="Century Schoolbook" panose="02040604050505020304" pitchFamily="18" charset="0"/>
              </a:rPr>
              <a:t>Анализ судебных </a:t>
            </a:r>
            <a:r>
              <a:rPr lang="ru-RU" sz="2200" dirty="0">
                <a:latin typeface="Century Schoolbook" panose="02040604050505020304" pitchFamily="18" charset="0"/>
              </a:rPr>
              <a:t>материалов и редких интервью с террористами показывает, </a:t>
            </a:r>
            <a:r>
              <a:rPr lang="ru-RU" sz="2200" dirty="0" smtClean="0">
                <a:latin typeface="Century Schoolbook" panose="02040604050505020304" pitchFamily="18" charset="0"/>
              </a:rPr>
              <a:t>что террористы </a:t>
            </a:r>
            <a:r>
              <a:rPr lang="ru-RU" sz="2200" dirty="0">
                <a:latin typeface="Century Schoolbook" panose="02040604050505020304" pitchFamily="18" charset="0"/>
              </a:rPr>
              <a:t>чаще всего демонстрируют </a:t>
            </a:r>
            <a:r>
              <a:rPr lang="ru-RU" sz="2200" dirty="0" err="1">
                <a:latin typeface="Century Schoolbook" panose="02040604050505020304" pitchFamily="18" charset="0"/>
              </a:rPr>
              <a:t>экстернализацию</a:t>
            </a:r>
            <a:r>
              <a:rPr lang="ru-RU" sz="2200" dirty="0">
                <a:latin typeface="Century Schoolbook" panose="02040604050505020304" pitchFamily="18" charset="0"/>
              </a:rPr>
              <a:t> и «психологическое расщепление» </a:t>
            </a:r>
            <a:r>
              <a:rPr lang="ru-RU" sz="2200" dirty="0" smtClean="0">
                <a:latin typeface="Century Schoolbook" panose="02040604050505020304" pitchFamily="18" charset="0"/>
              </a:rPr>
              <a:t>личности.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12" y="482958"/>
            <a:ext cx="5404834" cy="410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52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" y="258344"/>
            <a:ext cx="5181600" cy="549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Террористы-смертники вследствие изоляции их группы считают, </a:t>
            </a:r>
            <a:r>
              <a:rPr lang="ru-RU" dirty="0" smtClean="0">
                <a:latin typeface="Century Schoolbook" panose="02040604050505020304" pitchFamily="18" charset="0"/>
              </a:rPr>
              <a:t>что реальный </a:t>
            </a:r>
            <a:r>
              <a:rPr lang="ru-RU" dirty="0">
                <a:latin typeface="Century Schoolbook" panose="02040604050505020304" pitchFamily="18" charset="0"/>
              </a:rPr>
              <a:t>мир нелегитимен, что существующий неправильный порядок </a:t>
            </a:r>
            <a:r>
              <a:rPr lang="ru-RU" dirty="0" smtClean="0">
                <a:latin typeface="Century Schoolbook" panose="02040604050505020304" pitchFamily="18" charset="0"/>
              </a:rPr>
              <a:t>скоро будет </a:t>
            </a:r>
            <a:r>
              <a:rPr lang="ru-RU" dirty="0">
                <a:latin typeface="Century Schoolbook" panose="02040604050505020304" pitchFamily="18" charset="0"/>
              </a:rPr>
              <a:t>разрушен, и стремятся внести свой вклад для приближения </a:t>
            </a:r>
            <a:r>
              <a:rPr lang="ru-RU" dirty="0" smtClean="0">
                <a:latin typeface="Century Schoolbook" panose="02040604050505020304" pitchFamily="18" charset="0"/>
              </a:rPr>
              <a:t>нового «правильного</a:t>
            </a:r>
            <a:r>
              <a:rPr lang="ru-RU" dirty="0">
                <a:latin typeface="Century Schoolbook" panose="02040604050505020304" pitchFamily="18" charset="0"/>
              </a:rPr>
              <a:t>, справедливого» мира.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Также </a:t>
            </a:r>
            <a:r>
              <a:rPr lang="ru-RU" dirty="0">
                <a:latin typeface="Century Schoolbook" panose="02040604050505020304" pitchFamily="18" charset="0"/>
              </a:rPr>
              <a:t>причиной перехода в </a:t>
            </a:r>
            <a:r>
              <a:rPr lang="ru-RU" dirty="0" smtClean="0">
                <a:latin typeface="Century Schoolbook" panose="02040604050505020304" pitchFamily="18" charset="0"/>
              </a:rPr>
              <a:t>смертники может </a:t>
            </a:r>
            <a:r>
              <a:rPr lang="ru-RU" dirty="0">
                <a:latin typeface="Century Schoolbook" panose="02040604050505020304" pitchFamily="18" charset="0"/>
              </a:rPr>
              <a:t>стать стремление избавиться от негативной идентичности 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Состояние посттравматического стрессового расстройства, невозможность контакта с окружающим миром превращают личность в более уязвимую для идеологии суицидального </a:t>
            </a:r>
            <a:r>
              <a:rPr lang="ru-RU" dirty="0" smtClean="0">
                <a:latin typeface="Century Schoolbook" panose="02040604050505020304" pitchFamily="18" charset="0"/>
              </a:rPr>
              <a:t>терроризма.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872" y="602802"/>
            <a:ext cx="5705341" cy="380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73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231514"/>
            <a:ext cx="5747657" cy="508715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  <a:latin typeface="Century Schoolbook" panose="02040604050505020304" pitchFamily="18" charset="0"/>
              </a:rPr>
              <a:t>4. Логика и мышление террориста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571" y="685612"/>
            <a:ext cx="10670146" cy="1839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Мышление террористов так же противоречиво, как и их личность. </a:t>
            </a:r>
            <a:r>
              <a:rPr lang="ru-RU" dirty="0" smtClean="0">
                <a:latin typeface="Century Schoolbook" panose="02040604050505020304" pitchFamily="18" charset="0"/>
              </a:rPr>
              <a:t>С одной </a:t>
            </a:r>
            <a:r>
              <a:rPr lang="ru-RU" dirty="0">
                <a:latin typeface="Century Schoolbook" panose="02040604050505020304" pitchFamily="18" charset="0"/>
              </a:rPr>
              <a:t>стороны, оно </a:t>
            </a:r>
            <a:r>
              <a:rPr lang="ru-RU" dirty="0" err="1" smtClean="0">
                <a:latin typeface="Century Schoolbook" panose="02040604050505020304" pitchFamily="18" charset="0"/>
              </a:rPr>
              <a:t>моноидеично</a:t>
            </a:r>
            <a:r>
              <a:rPr lang="ru-RU" dirty="0" smtClean="0">
                <a:latin typeface="Century Schoolbook" panose="02040604050505020304" pitchFamily="18" charset="0"/>
              </a:rPr>
              <a:t>, </a:t>
            </a:r>
            <a:r>
              <a:rPr lang="ru-RU" dirty="0">
                <a:latin typeface="Century Schoolbook" panose="02040604050505020304" pitchFamily="18" charset="0"/>
              </a:rPr>
              <a:t>а с другой стороны – непомерно меркантильно. Он размышляет о других людях либо как о своих соратниках, либо как о </a:t>
            </a:r>
            <a:r>
              <a:rPr lang="ru-RU" dirty="0" smtClean="0">
                <a:latin typeface="Century Schoolbook" panose="02040604050505020304" pitchFamily="18" charset="0"/>
              </a:rPr>
              <a:t>потенциальных </a:t>
            </a:r>
            <a:r>
              <a:rPr lang="ru-RU" dirty="0">
                <a:latin typeface="Century Schoolbook" panose="02040604050505020304" pitchFamily="18" charset="0"/>
              </a:rPr>
              <a:t>жертвах; о предметах он думает, как они могут пригодиться при совершении теракта – в качестве орудия нападения или орудия защиты. </a:t>
            </a:r>
            <a:r>
              <a:rPr lang="ru-RU" dirty="0" smtClean="0">
                <a:latin typeface="Century Schoolbook" panose="02040604050505020304" pitchFamily="18" charset="0"/>
              </a:rPr>
              <a:t>В логике </a:t>
            </a:r>
            <a:r>
              <a:rPr lang="ru-RU" dirty="0">
                <a:latin typeface="Century Schoolbook" panose="02040604050505020304" pitchFamily="18" charset="0"/>
              </a:rPr>
              <a:t>террориста парадоксально и вроде бы совершенно алогично связываются действительно противоположные вещи: свобода и насилие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  <a:endParaRPr lang="ru-RU" dirty="0" smtClean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15" y="2712996"/>
            <a:ext cx="4794309" cy="2904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9199" y="2712996"/>
            <a:ext cx="49638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</a:rPr>
              <a:t>Логика экстремиста или ухищренная, или очень прямолинейна, но в том и другом случае она «кривая», чаще всего обобщенная, символичная. </a:t>
            </a:r>
          </a:p>
          <a:p>
            <a:r>
              <a:rPr lang="ru-RU" sz="2000" dirty="0">
                <a:latin typeface="Century Schoolbook" panose="02040604050505020304" pitchFamily="18" charset="0"/>
              </a:rPr>
              <a:t>Террористы – особый тип людей, у которых рациональные компоненты в поведении и характере почти отсутствуют, а эмоциональные преобладают до такой степени, что становятся аффективными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115</TotalTime>
  <Words>1822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Schoolbook</vt:lpstr>
      <vt:lpstr>Franklin Gothic Book</vt:lpstr>
      <vt:lpstr>Times New Roman</vt:lpstr>
      <vt:lpstr>Crop</vt:lpstr>
      <vt:lpstr>Лекция 7.  Психология личности террориста</vt:lpstr>
      <vt:lpstr>1. Мотивация вступления в террористическую организацию </vt:lpstr>
      <vt:lpstr>2. Личность террориста </vt:lpstr>
      <vt:lpstr>Презентация PowerPoint</vt:lpstr>
      <vt:lpstr>Презентация PowerPoint</vt:lpstr>
      <vt:lpstr>Презентация PowerPoint</vt:lpstr>
      <vt:lpstr>3. Террористы-смертники </vt:lpstr>
      <vt:lpstr>Презентация PowerPoint</vt:lpstr>
      <vt:lpstr>4. Логика и мышление террориста </vt:lpstr>
      <vt:lpstr>5. Особенности эмоциональной сферы террористов </vt:lpstr>
      <vt:lpstr>Презентация PowerPoint</vt:lpstr>
      <vt:lpstr>6. Морально-нравственная сфера 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личности террориста</dc:title>
  <dc:creator>RePack by Diakov</dc:creator>
  <cp:lastModifiedBy>Roman</cp:lastModifiedBy>
  <cp:revision>17</cp:revision>
  <dcterms:created xsi:type="dcterms:W3CDTF">2020-04-30T17:53:51Z</dcterms:created>
  <dcterms:modified xsi:type="dcterms:W3CDTF">2021-04-19T17:49:16Z</dcterms:modified>
</cp:coreProperties>
</file>