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16335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9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7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5251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3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0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9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75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888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829" y="1208315"/>
            <a:ext cx="9416143" cy="1382485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Формирование антитеррористического сознания молодежи как фактор противостояния террористической </a:t>
            </a:r>
            <a:r>
              <a:rPr lang="ru-RU" sz="3200" b="1" dirty="0" smtClean="0"/>
              <a:t>идеологии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8428" y="3385458"/>
            <a:ext cx="97209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</a:rPr>
              <a:t>. Проблема сознания в современной психологической науке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</a:rPr>
              <a:t>Стратегии деструктивного воздействия на сознание личности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</a:rPr>
              <a:t>. Эмпирический анализ представленности проблемы терроризма в сознании молодежи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169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5" y="130630"/>
            <a:ext cx="11495315" cy="66076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Массовое распространение экстремистской идеологии в молодежной среде обусловлено комплексным воздействием негативных социальных и психологических факторов, которые усугубляются возрастной спецификой представителей данной среды: </a:t>
            </a:r>
            <a:endParaRPr lang="ru-RU" dirty="0" smtClean="0"/>
          </a:p>
          <a:p>
            <a:r>
              <a:rPr lang="ru-RU" dirty="0" smtClean="0"/>
              <a:t>обостренной </a:t>
            </a:r>
            <a:r>
              <a:rPr lang="ru-RU" dirty="0"/>
              <a:t>страстью к общению с эффектом группирования; </a:t>
            </a:r>
            <a:endParaRPr lang="ru-RU" dirty="0" smtClean="0"/>
          </a:p>
          <a:p>
            <a:r>
              <a:rPr lang="ru-RU" dirty="0" smtClean="0"/>
              <a:t>склонностью </a:t>
            </a:r>
            <a:r>
              <a:rPr lang="ru-RU" dirty="0"/>
              <a:t>к самоутверждению и, как следствие, к рискованному поведению; </a:t>
            </a:r>
            <a:endParaRPr lang="ru-RU" dirty="0" smtClean="0"/>
          </a:p>
          <a:p>
            <a:r>
              <a:rPr lang="ru-RU" dirty="0" smtClean="0"/>
              <a:t>стремлением </a:t>
            </a:r>
            <a:r>
              <a:rPr lang="ru-RU" dirty="0"/>
              <a:t>к самостоятельности и отрыву от семьи (школы, вуза).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Эти </a:t>
            </a:r>
            <a:r>
              <a:rPr lang="ru-RU" dirty="0"/>
              <a:t>факторы, умело эксплуатируются идеологами террористических организаций, стремящимися вовлечь в свои ряды все больше новых последователей. Скрытое воздействие, не осознаваемое молодыми людьми как манипуляция, подавляет критическую реакцию, блокирует работу защитных механизмов психики, в результате чего принимается нужное инициатору решение, направленное на разрушение целостности позитивной психологической структуры индивида и общества.</a:t>
            </a:r>
          </a:p>
          <a:p>
            <a:pPr marL="45720" indent="0">
              <a:buNone/>
            </a:pPr>
            <a:r>
              <a:rPr lang="ru-RU" dirty="0"/>
              <a:t>На современном этапе развития общества, характеризующимся, в частности, высоким уровнем информационных технологий, </a:t>
            </a:r>
            <a:r>
              <a:rPr lang="ru-RU" b="1" i="1" dirty="0"/>
              <a:t>полностью оградить </a:t>
            </a:r>
            <a:r>
              <a:rPr lang="ru-RU" dirty="0"/>
              <a:t>молодежь от </a:t>
            </a:r>
            <a:r>
              <a:rPr lang="ru-RU" dirty="0" err="1"/>
              <a:t>манипулятивного</a:t>
            </a:r>
            <a:r>
              <a:rPr lang="ru-RU" dirty="0"/>
              <a:t> воздействия экстремистских идеологов </a:t>
            </a:r>
            <a:r>
              <a:rPr lang="ru-RU" b="1" i="1" dirty="0"/>
              <a:t>не представляется возможным</a:t>
            </a:r>
            <a:r>
              <a:rPr lang="ru-RU" dirty="0"/>
              <a:t>. Противодействие современному терроризму требует исключительно системных действий, важнейшей составляющей которых, наряду с комплексом государственных мероприятий, должна стать </a:t>
            </a:r>
            <a:r>
              <a:rPr lang="ru-RU" b="1" i="1" dirty="0"/>
              <a:t>активная социальная позиция </a:t>
            </a:r>
            <a:r>
              <a:rPr lang="ru-RU" dirty="0"/>
              <a:t>самой молодежи, развитие ее сознания (способности к самоуправлению, противостоянию внешнему давлению, к успешной социально-экономической адаптации). От правовой культуры, политической зрелости и специфики экономического мышления молодежи зависит точность оценки темпов и направления общественного развития, что обостряет и усиливает актуальность и значимость проблемы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3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72886" y="228600"/>
            <a:ext cx="11419114" cy="670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 теоретическим основам исследования сознания обращались ведущие отечественные и зарубежные ученые – К. А. </a:t>
            </a:r>
            <a:r>
              <a:rPr lang="ru-RU" dirty="0" err="1"/>
              <a:t>Абульханова</a:t>
            </a:r>
            <a:r>
              <a:rPr lang="ru-RU" dirty="0"/>
              <a:t>- </a:t>
            </a:r>
            <a:r>
              <a:rPr lang="ru-RU" dirty="0" err="1"/>
              <a:t>Славская</a:t>
            </a:r>
            <a:r>
              <a:rPr lang="ru-RU" dirty="0"/>
              <a:t>, Л. С. Выготский, В. П. Зинченко, А. Н. Леонтьев, С. Л. Рубинштейн, В. Вундт, И. </a:t>
            </a:r>
            <a:r>
              <a:rPr lang="ru-RU" dirty="0" err="1"/>
              <a:t>Гербарт</a:t>
            </a:r>
            <a:r>
              <a:rPr lang="ru-RU" dirty="0"/>
              <a:t>, У. Джемс, Дж. Уотсон, З. Фрейд, Ж. </a:t>
            </a:r>
            <a:r>
              <a:rPr lang="ru-RU" dirty="0" err="1"/>
              <a:t>Ламерти</a:t>
            </a:r>
            <a:r>
              <a:rPr lang="ru-RU" dirty="0"/>
              <a:t> и др. Исследование сознания в период социально-экономических изменений проводили О. С. Дейнека, Т. В. Дробышева, А. Л. Журавлев, Ю. М. Забродин, А. Б. Купрейченко, И. М. Осипенко, В. П. Позняков. Сознание субъектов экономической деятельности в последние десятилетия исследовалось Т. Ю. Базаровым, А. Л. Журавлевым, А. Д. </a:t>
            </a:r>
            <a:r>
              <a:rPr lang="ru-RU" dirty="0" err="1"/>
              <a:t>Карнышевым</a:t>
            </a:r>
            <a:r>
              <a:rPr lang="ru-RU" dirty="0"/>
              <a:t>, А. И. Китовым, А. Б. Купрейченко, С. В. Малаховым, В. П. Позняковым, В. П. Ростовским, А. В. Филипповым, П. Н. </a:t>
            </a:r>
            <a:r>
              <a:rPr lang="ru-RU" dirty="0" err="1"/>
              <a:t>Шихиревым</a:t>
            </a:r>
            <a:r>
              <a:rPr lang="ru-RU" dirty="0"/>
              <a:t> и др.</a:t>
            </a:r>
          </a:p>
          <a:p>
            <a:pPr marL="0" indent="0">
              <a:buNone/>
            </a:pPr>
            <a:r>
              <a:rPr lang="ru-RU" dirty="0"/>
              <a:t>Исследователи, работающие над проблемой деструктивного воздействия и поведения, – Е. Н. Волков, А. Л. Дворкин, Е. С. Доценко, Ф. </a:t>
            </a:r>
            <a:r>
              <a:rPr lang="ru-RU" dirty="0" err="1"/>
              <a:t>Зимбардо</a:t>
            </a:r>
            <a:r>
              <a:rPr lang="ru-RU" dirty="0"/>
              <a:t>, Р. </a:t>
            </a:r>
            <a:r>
              <a:rPr lang="ru-RU" dirty="0" err="1"/>
              <a:t>Лифтон</a:t>
            </a:r>
            <a:r>
              <a:rPr lang="ru-RU" dirty="0"/>
              <a:t>, Б. Ф. Поршнев, С. </a:t>
            </a:r>
            <a:r>
              <a:rPr lang="ru-RU" dirty="0" err="1"/>
              <a:t>Хассен</a:t>
            </a:r>
            <a:r>
              <a:rPr lang="ru-RU" dirty="0"/>
              <a:t>, Р. </a:t>
            </a:r>
            <a:r>
              <a:rPr lang="ru-RU" dirty="0" err="1"/>
              <a:t>Чалдини</a:t>
            </a:r>
            <a:r>
              <a:rPr lang="ru-RU" dirty="0"/>
              <a:t>, Э. </a:t>
            </a:r>
            <a:r>
              <a:rPr lang="ru-RU" dirty="0" err="1"/>
              <a:t>Шостром</a:t>
            </a:r>
            <a:r>
              <a:rPr lang="ru-RU" dirty="0"/>
              <a:t>, С. Н. </a:t>
            </a:r>
            <a:r>
              <a:rPr lang="ru-RU" dirty="0" err="1"/>
              <a:t>Шпильрейн</a:t>
            </a:r>
            <a:r>
              <a:rPr lang="ru-RU" dirty="0"/>
              <a:t> – приводят свои классификации </a:t>
            </a:r>
            <a:r>
              <a:rPr lang="ru-RU" dirty="0" err="1"/>
              <a:t>деструктивности</a:t>
            </a:r>
            <a:r>
              <a:rPr lang="ru-RU" dirty="0"/>
              <a:t> личности, методов и технологий выявления деструкций, детерминирующих факторов и методов «измерения».</a:t>
            </a:r>
          </a:p>
          <a:p>
            <a:pPr marL="0" indent="0">
              <a:buNone/>
            </a:pPr>
            <a:r>
              <a:rPr lang="ru-RU" dirty="0"/>
              <a:t>Теоретические основы </a:t>
            </a:r>
            <a:r>
              <a:rPr lang="ru-RU" dirty="0" err="1"/>
              <a:t>деструктивности</a:t>
            </a:r>
            <a:r>
              <a:rPr lang="ru-RU" dirty="0"/>
              <a:t> («инстинкта разрушения») рассматривались в работах ряда отечественных и зарубежных авторов – А. Е. </a:t>
            </a:r>
            <a:r>
              <a:rPr lang="ru-RU" dirty="0" err="1"/>
              <a:t>Личко</a:t>
            </a:r>
            <a:r>
              <a:rPr lang="ru-RU" dirty="0"/>
              <a:t>, Ю. В. Попова, П. И. Сидорова, М. Эриксона, Л. </a:t>
            </a:r>
            <a:r>
              <a:rPr lang="ru-RU" dirty="0" err="1"/>
              <a:t>Шлебуш</a:t>
            </a:r>
            <a:r>
              <a:rPr lang="ru-RU" dirty="0"/>
              <a:t>). При исследовании </a:t>
            </a:r>
            <a:r>
              <a:rPr lang="ru-RU" dirty="0" err="1"/>
              <a:t>деструктивности</a:t>
            </a:r>
            <a:r>
              <a:rPr lang="ru-RU" dirty="0"/>
              <a:t> используются различные теоретические и методологические подходы, концепции и модели, объясняющие причины возникновения и развития деструктивного поведения (Л. С. Выготский, Б. В. Зейгарник, Д. Н. Исаев, В. В. Ковалев, А. Ф. Лазурский, И. И. </a:t>
            </a:r>
            <a:r>
              <a:rPr lang="ru-RU" dirty="0" err="1"/>
              <a:t>Мамайчук</a:t>
            </a:r>
            <a:r>
              <a:rPr lang="ru-RU" dirty="0"/>
              <a:t>, Л. Пожар, С. Я. Рубинштейн, В. А. </a:t>
            </a:r>
            <a:r>
              <a:rPr lang="ru-RU" dirty="0" err="1"/>
              <a:t>Худик</a:t>
            </a:r>
            <a:r>
              <a:rPr lang="ru-RU" dirty="0"/>
              <a:t>, Р. Дж. </a:t>
            </a:r>
            <a:r>
              <a:rPr lang="ru-RU" dirty="0" err="1"/>
              <a:t>Мерсер</a:t>
            </a:r>
            <a:r>
              <a:rPr lang="ru-RU" dirty="0"/>
              <a:t>, Д. Р. </a:t>
            </a:r>
            <a:r>
              <a:rPr lang="ru-RU" dirty="0" err="1"/>
              <a:t>Метц</a:t>
            </a:r>
            <a:r>
              <a:rPr lang="ru-RU" dirty="0"/>
              <a:t>, Д. Штейнберг, Р. </a:t>
            </a:r>
            <a:r>
              <a:rPr lang="ru-RU" dirty="0" err="1"/>
              <a:t>Хаскинс</a:t>
            </a:r>
            <a:r>
              <a:rPr lang="ru-RU" dirty="0"/>
              <a:t>, Р. А. </a:t>
            </a:r>
            <a:r>
              <a:rPr lang="ru-RU" dirty="0" err="1"/>
              <a:t>Гарднер</a:t>
            </a:r>
            <a:r>
              <a:rPr lang="ru-RU" dirty="0"/>
              <a:t> и др.). В рамках изучения психического </a:t>
            </a:r>
            <a:r>
              <a:rPr lang="ru-RU" dirty="0" err="1"/>
              <a:t>дизонтогене</a:t>
            </a:r>
            <a:r>
              <a:rPr lang="ru-RU" dirty="0"/>
              <a:t>- за особый смысл приобретает проблема поведенческих расстройств (Л. П. </a:t>
            </a:r>
            <a:r>
              <a:rPr lang="ru-RU" dirty="0" err="1"/>
              <a:t>Блонский</a:t>
            </a:r>
            <a:r>
              <a:rPr lang="ru-RU" dirty="0"/>
              <a:t>, Ш. </a:t>
            </a:r>
            <a:r>
              <a:rPr lang="ru-RU" dirty="0" err="1"/>
              <a:t>Бюлер</a:t>
            </a:r>
            <a:r>
              <a:rPr lang="ru-RU" dirty="0"/>
              <a:t>, Л. С. Выготский, А. </a:t>
            </a:r>
            <a:r>
              <a:rPr lang="ru-RU" dirty="0" err="1"/>
              <a:t>Гезелл</a:t>
            </a:r>
            <a:r>
              <a:rPr lang="ru-RU" dirty="0"/>
              <a:t>, М. </a:t>
            </a:r>
            <a:r>
              <a:rPr lang="ru-RU" dirty="0" err="1"/>
              <a:t>Кле</a:t>
            </a:r>
            <a:r>
              <a:rPr lang="ru-RU" dirty="0"/>
              <a:t>, И. С. Кон, Г. </a:t>
            </a:r>
            <a:r>
              <a:rPr lang="ru-RU" dirty="0" err="1"/>
              <a:t>Крейг</a:t>
            </a:r>
            <a:r>
              <a:rPr lang="ru-RU" dirty="0"/>
              <a:t>, М. </a:t>
            </a:r>
            <a:r>
              <a:rPr lang="ru-RU" dirty="0" err="1"/>
              <a:t>Мид</a:t>
            </a:r>
            <a:r>
              <a:rPr lang="ru-RU" dirty="0"/>
              <a:t>, Н. </a:t>
            </a:r>
            <a:r>
              <a:rPr lang="ru-RU" dirty="0" err="1"/>
              <a:t>Ньюкомб</a:t>
            </a:r>
            <a:r>
              <a:rPr lang="ru-RU" dirty="0"/>
              <a:t>, Ж. Пиаже, Д. Б. </a:t>
            </a:r>
            <a:r>
              <a:rPr lang="ru-RU" dirty="0" err="1"/>
              <a:t>Эльконин</a:t>
            </a:r>
            <a:r>
              <a:rPr lang="ru-RU" dirty="0"/>
              <a:t>, Э. Эриксон). В настоящее время основным направлением в изучении психологии терроризма за рубежом выступает системный подход (Н. Винер, У. Эшби, Л. </a:t>
            </a:r>
            <a:r>
              <a:rPr lang="ru-RU" dirty="0" err="1"/>
              <a:t>Берталанфи</a:t>
            </a:r>
            <a:r>
              <a:rPr lang="ru-RU" dirty="0"/>
              <a:t>, О. </a:t>
            </a:r>
            <a:r>
              <a:rPr lang="ru-RU" dirty="0" err="1"/>
              <a:t>Ланге</a:t>
            </a:r>
            <a:r>
              <a:rPr lang="ru-RU" dirty="0"/>
              <a:t>) и структурно-функциональный подход (Д. </a:t>
            </a:r>
            <a:r>
              <a:rPr lang="ru-RU" dirty="0" err="1"/>
              <a:t>Истон</a:t>
            </a:r>
            <a:r>
              <a:rPr lang="ru-RU" dirty="0"/>
              <a:t>, С. </a:t>
            </a:r>
            <a:r>
              <a:rPr lang="ru-RU" dirty="0" err="1"/>
              <a:t>Липсет</a:t>
            </a:r>
            <a:r>
              <a:rPr lang="ru-RU" dirty="0"/>
              <a:t>). Часто исследователи обращаются и к методам сравнительного анализа (С. </a:t>
            </a:r>
            <a:r>
              <a:rPr lang="ru-RU" dirty="0" err="1"/>
              <a:t>Либерсон</a:t>
            </a:r>
            <a:r>
              <a:rPr lang="ru-RU" dirty="0"/>
              <a:t>, М. </a:t>
            </a:r>
            <a:r>
              <a:rPr lang="ru-RU" dirty="0" err="1"/>
              <a:t>Армер</a:t>
            </a:r>
            <a:r>
              <a:rPr lang="ru-RU" dirty="0"/>
              <a:t>). Среди отечественных ученых данную проблему изучали С. А. Гончаров, Д. В. Ольшанский, К. Н. </a:t>
            </a:r>
            <a:r>
              <a:rPr lang="ru-RU" dirty="0" err="1"/>
              <a:t>Салимов</a:t>
            </a:r>
            <a:r>
              <a:rPr lang="ru-RU" dirty="0"/>
              <a:t>, А. В. Соснин, Т. А. </a:t>
            </a:r>
            <a:r>
              <a:rPr lang="ru-RU" dirty="0" err="1"/>
              <a:t>Нестик</a:t>
            </a:r>
            <a:r>
              <a:rPr lang="ru-RU" dirty="0"/>
              <a:t>, И. В. Сыромятников, А. В. Юревич.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14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74915"/>
            <a:ext cx="9872871" cy="60089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Можно </a:t>
            </a:r>
            <a:r>
              <a:rPr lang="ru-RU" dirty="0"/>
              <a:t>выделить следующие определения сознания:</a:t>
            </a:r>
          </a:p>
          <a:p>
            <a:r>
              <a:rPr lang="ru-RU" dirty="0" smtClean="0"/>
              <a:t>некая </a:t>
            </a:r>
            <a:r>
              <a:rPr lang="ru-RU" dirty="0"/>
              <a:t>самоочевидная, неоспоримая субъективная данность, сигнализирующая человеку о его собственных психических переживаниях (Р. Декарт);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представлений (И. </a:t>
            </a:r>
            <a:r>
              <a:rPr lang="ru-RU" dirty="0" err="1"/>
              <a:t>Гербарт</a:t>
            </a:r>
            <a:r>
              <a:rPr lang="ru-RU" dirty="0"/>
              <a:t>);</a:t>
            </a:r>
          </a:p>
          <a:p>
            <a:r>
              <a:rPr lang="ru-RU" dirty="0" smtClean="0"/>
              <a:t>постоянно </a:t>
            </a:r>
            <a:r>
              <a:rPr lang="ru-RU" dirty="0"/>
              <a:t>изменяющийся поток впечатлений (У. Джемс);</a:t>
            </a:r>
          </a:p>
          <a:p>
            <a:r>
              <a:rPr lang="ru-RU" dirty="0" smtClean="0"/>
              <a:t>часть </a:t>
            </a:r>
            <a:r>
              <a:rPr lang="ru-RU" dirty="0"/>
              <a:t>процессов поведения, которая может быть вызвана или заменена словами, т. е. </a:t>
            </a:r>
            <a:r>
              <a:rPr lang="ru-RU" dirty="0" err="1"/>
              <a:t>вербализована</a:t>
            </a:r>
            <a:r>
              <a:rPr lang="ru-RU" dirty="0"/>
              <a:t> (Дж. Уотсон);</a:t>
            </a:r>
          </a:p>
          <a:p>
            <a:r>
              <a:rPr lang="ru-RU" dirty="0" smtClean="0"/>
              <a:t>паутина</a:t>
            </a:r>
            <a:r>
              <a:rPr lang="ru-RU" dirty="0"/>
              <a:t>, сотканная из значений (или смысла) слов (М. Вебер);</a:t>
            </a:r>
          </a:p>
          <a:p>
            <a:r>
              <a:rPr lang="ru-RU" dirty="0" smtClean="0"/>
              <a:t>психическая </a:t>
            </a:r>
            <a:r>
              <a:rPr lang="ru-RU" dirty="0"/>
              <a:t>причинность (В. Вундт);</a:t>
            </a:r>
          </a:p>
          <a:p>
            <a:r>
              <a:rPr lang="ru-RU" dirty="0" smtClean="0"/>
              <a:t>восприятие </a:t>
            </a:r>
            <a:r>
              <a:rPr lang="ru-RU" dirty="0"/>
              <a:t>и понимание окружающего (В. Даль);</a:t>
            </a:r>
          </a:p>
          <a:p>
            <a:r>
              <a:rPr lang="ru-RU" dirty="0" smtClean="0"/>
              <a:t>особая </a:t>
            </a:r>
            <a:r>
              <a:rPr lang="ru-RU" dirty="0"/>
              <a:t>функция мозга, благодаря которой человек приобретает знания о природе и самом себе (Ж. </a:t>
            </a:r>
            <a:r>
              <a:rPr lang="ru-RU" dirty="0" err="1"/>
              <a:t>Ламерти</a:t>
            </a:r>
            <a:r>
              <a:rPr lang="ru-RU" dirty="0"/>
              <a:t>);</a:t>
            </a:r>
          </a:p>
          <a:p>
            <a:r>
              <a:rPr lang="ru-RU" dirty="0" smtClean="0"/>
              <a:t>отношение </a:t>
            </a:r>
            <a:r>
              <a:rPr lang="ru-RU" dirty="0"/>
              <a:t>к среде (К. Маркс) и т. д.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59428" y="177578"/>
            <a:ext cx="1046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Проблема сознания в современной психологической науке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9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371600" y="369888"/>
            <a:ext cx="9601200" cy="29502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Джемс выделил </a:t>
            </a:r>
            <a:r>
              <a:rPr lang="ru-RU" b="1" i="1" dirty="0"/>
              <a:t>четыре основных состояния сознания.</a:t>
            </a:r>
            <a:r>
              <a:rPr lang="ru-RU" dirty="0"/>
              <a:t> Оно выступает частью личного опыта, обладает изменчивостью, представляет непрерывную последовательность ощущений, которые после осознания принимаются или вытесняются из сознания (Джемс, 1991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Некоторые исследователи трактуют сознание лишь как условие протекания психических процессов. Такова, в частности, позиция </a:t>
            </a:r>
            <a:r>
              <a:rPr lang="ru-RU" b="1" dirty="0"/>
              <a:t>В. Вундта</a:t>
            </a:r>
            <a:r>
              <a:rPr lang="ru-RU" dirty="0"/>
              <a:t>, который полагал, что сознание – это причинность, и поэтому мы не можем познать его сущность, а все попытки дать определение сознания приводят к тавтологии или описанию функций сознания, а не самого сознания (</a:t>
            </a:r>
            <a:r>
              <a:rPr lang="ru-RU" dirty="0" smtClean="0"/>
              <a:t>Вундт, </a:t>
            </a:r>
            <a:r>
              <a:rPr lang="ru-RU" dirty="0"/>
              <a:t>1912).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5" y="3153145"/>
            <a:ext cx="5475515" cy="3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4" y="87086"/>
            <a:ext cx="11517086" cy="4354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2. Стратегии деструктивного воздействия на сознание личности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98713"/>
            <a:ext cx="4702629" cy="6052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Воздействие на психическое состояние, чувства, мысли и поступки других людей с помощью психологических средств (вербальных, паралингвистических или невербальных) составляет сущность психологического влияния.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Все виды психологического влияния, описанные в научной литературе, можно свести к следующим позициям: убеждение, </a:t>
            </a:r>
            <a:r>
              <a:rPr lang="ru-RU" dirty="0" err="1"/>
              <a:t>самопродвижение</a:t>
            </a:r>
            <a:r>
              <a:rPr lang="ru-RU" dirty="0"/>
              <a:t>, внушение,  заражение, пробуждение импульса к подражанию, формирование благосклонности, просьба, принуждение, деструктивная критика, манипуляция (Е. Н. Волков, Г. В. Грачев, А. Л. Дворкин, К. </a:t>
            </a:r>
            <a:r>
              <a:rPr lang="ru-RU" dirty="0" err="1"/>
              <a:t>Джиамбалво</a:t>
            </a:r>
            <a:r>
              <a:rPr lang="ru-RU" dirty="0"/>
              <a:t>, Е. Л. Доценко, Е. В. </a:t>
            </a:r>
            <a:r>
              <a:rPr lang="ru-RU" dirty="0" err="1"/>
              <a:t>Змановская</a:t>
            </a:r>
            <a:r>
              <a:rPr lang="ru-RU" dirty="0"/>
              <a:t>, Р. </a:t>
            </a:r>
            <a:r>
              <a:rPr lang="ru-RU" dirty="0" err="1"/>
              <a:t>Лифтон</a:t>
            </a:r>
            <a:r>
              <a:rPr lang="ru-RU" dirty="0"/>
              <a:t>, Дж. </a:t>
            </a:r>
            <a:r>
              <a:rPr lang="ru-RU" dirty="0" err="1"/>
              <a:t>Макдауэлл</a:t>
            </a:r>
            <a:r>
              <a:rPr lang="ru-RU" dirty="0"/>
              <a:t>, И. К. Мельник, Е. В. Сидоренко, Д. Стюарт, С. </a:t>
            </a:r>
            <a:r>
              <a:rPr lang="ru-RU" dirty="0" err="1"/>
              <a:t>Хассен</a:t>
            </a:r>
            <a:r>
              <a:rPr lang="ru-RU" dirty="0"/>
              <a:t>, Н. Ю. Хрящева, Р. </a:t>
            </a:r>
            <a:r>
              <a:rPr lang="ru-RU" dirty="0" err="1"/>
              <a:t>Чалдини</a:t>
            </a:r>
            <a:r>
              <a:rPr lang="ru-RU" dirty="0"/>
              <a:t>, В. П. Шейнов, Г. Шиллер и др.).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1034141"/>
            <a:ext cx="5702047" cy="54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7" y="206829"/>
            <a:ext cx="11157856" cy="60633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Манипуляция рассматривается как скрытое от адресата побуждение его к переживанию определенных состояний, изменению установок, принятию решений и выполнению действий, необходимых для достижения инициатором своих целей. Характерным признаком манипуляции является «присвоение» адресатом мыслей, чувств, решений и действий, инициированных манипулятором, и принятие ответственности за них.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08" y="1924456"/>
            <a:ext cx="7854014" cy="47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5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14400" y="152400"/>
            <a:ext cx="11158538" cy="63134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3. Эмпирический анализ представленности проблемы терроризма в сознании </a:t>
            </a:r>
            <a:r>
              <a:rPr lang="ru-RU" b="1" dirty="0" smtClean="0">
                <a:solidFill>
                  <a:srgbClr val="FF0000"/>
                </a:solidFill>
              </a:rPr>
              <a:t>молодежи</a:t>
            </a:r>
          </a:p>
          <a:p>
            <a:pPr marL="0" indent="0">
              <a:buNone/>
            </a:pPr>
            <a:r>
              <a:rPr lang="ru-RU" dirty="0"/>
              <a:t>Несмотря на ряд предпринимаемых государством и правоохранительными органами усилий, продолжается рост преступлений экстремистской направленности, представляющих серьезную угрозу стабильности и общественной безопасности нашей страны. Согласно исследованиям ряда, российских ученых из аналитических служб ФСБ и данным зарубежных исследовательских центров, совокупный бюджет в сфере терроризма составляет ежегодно от 5 до 20 миллиардов </a:t>
            </a:r>
            <a:r>
              <a:rPr lang="ru-RU" dirty="0" smtClean="0"/>
              <a:t>долларов.</a:t>
            </a:r>
          </a:p>
          <a:p>
            <a:pPr marL="0" indent="0">
              <a:buNone/>
            </a:pPr>
            <a:r>
              <a:rPr lang="ru-RU" dirty="0"/>
              <a:t>Возрастные особенности развития молодежи от 15 до 20 лет заключаются в стремлении к самоутверждению, в формировании ценностных ориентаций и мировоззрения, в решении задач самоопределения и выбора своего жизненного пути, в активной ориентации на принадлежность группе, в желании быть принятым </a:t>
            </a:r>
            <a:r>
              <a:rPr lang="ru-RU" dirty="0" err="1"/>
              <a:t>референтной</a:t>
            </a:r>
            <a:r>
              <a:rPr lang="ru-RU" dirty="0"/>
              <a:t> группой. Эти возрастные особенности делают молодых людей восприимчивыми к </a:t>
            </a:r>
            <a:r>
              <a:rPr lang="ru-RU" dirty="0" err="1"/>
              <a:t>манипулятивному</a:t>
            </a:r>
            <a:r>
              <a:rPr lang="ru-RU" dirty="0"/>
              <a:t> воздействию, эксплуатирующему специфические возрастные характеристики еще несформировавшейся личности.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89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337457"/>
            <a:ext cx="10624457" cy="55299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сознании молодых людей можно выделить эмоционально окрашенные реакции на террористические акты (злость, агрессия, страх) и эмоциональную оценку таких актов (беда, горе, грех, бессмыслица).</a:t>
            </a:r>
          </a:p>
          <a:p>
            <a:r>
              <a:rPr lang="ru-RU" dirty="0"/>
              <a:t>Значительная часть респондентов воспринимает терроризм как антиобщественное явление и говорит о психологической готовности к активному противодействию ему.</a:t>
            </a:r>
          </a:p>
          <a:p>
            <a:r>
              <a:rPr lang="ru-RU" dirty="0"/>
              <a:t>Незначительный процент молодых людей объясняет терроризм как проявление межрасовых конфликтов, что позволяет говорить о восприятии его как явления международного уровня.</a:t>
            </a:r>
          </a:p>
          <a:p>
            <a:r>
              <a:rPr lang="ru-RU" dirty="0"/>
              <a:t>Молодые люди выделяют множество причин развития терроризма в современном обществе, которые связанны с многочисленными психологическими, правовыми факторами, определяющими как общий характер развития терроризма, так и его отдельные специфические особенности.</a:t>
            </a:r>
          </a:p>
          <a:p>
            <a:r>
              <a:rPr lang="ru-RU" dirty="0"/>
              <a:t>Ведущим фактором, способствующим развитию терроризма, респондентами признается психологический, который проявляет себя в мотивах террористической деятельности, в личностных характеристиках террористов, в специфике психологического воздействия (внушение), в отсутствии взаимопонимания между людьми, в малосовместимых мировоззренческих позициях, в когнитивных особенностях восприятия мира и патопсихологических проблемах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7721762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77</TotalTime>
  <Words>1574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Franklin Gothic Book</vt:lpstr>
      <vt:lpstr>Times New Roman</vt:lpstr>
      <vt:lpstr>Crop</vt:lpstr>
      <vt:lpstr>Формирование антитеррористического сознания молодежи как фактор противостояния террористической идеологии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2. Стратегии деструктивного воздействия на сознание личности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антитеррористического сознания молодежи как фактор противостояния террористической идеологии</dc:title>
  <dc:creator>Roman</dc:creator>
  <cp:lastModifiedBy>Roman</cp:lastModifiedBy>
  <cp:revision>6</cp:revision>
  <dcterms:created xsi:type="dcterms:W3CDTF">2020-12-23T05:36:10Z</dcterms:created>
  <dcterms:modified xsi:type="dcterms:W3CDTF">2021-11-17T07:22:31Z</dcterms:modified>
</cp:coreProperties>
</file>