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3" r:id="rId7"/>
    <p:sldId id="277" r:id="rId8"/>
    <p:sldId id="265" r:id="rId9"/>
    <p:sldId id="278" r:id="rId10"/>
    <p:sldId id="267" r:id="rId11"/>
    <p:sldId id="268" r:id="rId12"/>
    <p:sldId id="269" r:id="rId13"/>
    <p:sldId id="271" r:id="rId14"/>
    <p:sldId id="272" r:id="rId15"/>
    <p:sldId id="27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E6AE4486-731C-41C8-A950-AFC97C142D55}" type="datetimeFigureOut">
              <a:rPr lang="ru-RU" smtClean="0"/>
              <a:t>19.04.2021</a:t>
            </a:fld>
            <a:endParaRPr lang="ru-RU"/>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06B9F1E-7FE3-4EE7-B9CF-122DACDE2542}" type="slidenum">
              <a:rPr lang="ru-RU" smtClean="0"/>
              <a:t>‹#›</a:t>
            </a:fld>
            <a:endParaRPr lang="ru-RU"/>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3823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6AE4486-731C-41C8-A950-AFC97C142D55}"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6B9F1E-7FE3-4EE7-B9CF-122DACDE2542}" type="slidenum">
              <a:rPr lang="ru-RU" smtClean="0"/>
              <a:t>‹#›</a:t>
            </a:fld>
            <a:endParaRPr lang="ru-RU"/>
          </a:p>
        </p:txBody>
      </p:sp>
    </p:spTree>
    <p:extLst>
      <p:ext uri="{BB962C8B-B14F-4D97-AF65-F5344CB8AC3E}">
        <p14:creationId xmlns:p14="http://schemas.microsoft.com/office/powerpoint/2010/main" val="229899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6AE4486-731C-41C8-A950-AFC97C142D55}"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6B9F1E-7FE3-4EE7-B9CF-122DACDE2542}" type="slidenum">
              <a:rPr lang="ru-RU" smtClean="0"/>
              <a:t>‹#›</a:t>
            </a:fld>
            <a:endParaRPr lang="ru-RU"/>
          </a:p>
        </p:txBody>
      </p:sp>
    </p:spTree>
    <p:extLst>
      <p:ext uri="{BB962C8B-B14F-4D97-AF65-F5344CB8AC3E}">
        <p14:creationId xmlns:p14="http://schemas.microsoft.com/office/powerpoint/2010/main" val="263244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6AE4486-731C-41C8-A950-AFC97C142D55}" type="datetimeFigureOut">
              <a:rPr lang="ru-RU" smtClean="0"/>
              <a:t>19.04.2021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6B9F1E-7FE3-4EE7-B9CF-122DACDE2542}" type="slidenum">
              <a:rPr lang="ru-RU" smtClean="0"/>
              <a:t>‹#›</a:t>
            </a:fld>
            <a:endParaRPr lang="ru-RU"/>
          </a:p>
        </p:txBody>
      </p:sp>
    </p:spTree>
    <p:extLst>
      <p:ext uri="{BB962C8B-B14F-4D97-AF65-F5344CB8AC3E}">
        <p14:creationId xmlns:p14="http://schemas.microsoft.com/office/powerpoint/2010/main" val="424208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E6AE4486-731C-41C8-A950-AFC97C142D55}" type="datetimeFigureOut">
              <a:rPr lang="ru-RU" smtClean="0"/>
              <a:t>19.04.2021</a:t>
            </a:fld>
            <a:endParaRPr lang="ru-RU"/>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06B9F1E-7FE3-4EE7-B9CF-122DACDE2542}" type="slidenum">
              <a:rPr lang="ru-RU" smtClean="0"/>
              <a:t>‹#›</a:t>
            </a:fld>
            <a:endParaRPr lang="ru-RU"/>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213190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6AE4486-731C-41C8-A950-AFC97C142D55}" type="datetimeFigureOut">
              <a:rPr lang="ru-RU" smtClean="0"/>
              <a:t>19.04.2021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6B9F1E-7FE3-4EE7-B9CF-122DACDE2542}" type="slidenum">
              <a:rPr lang="ru-RU" smtClean="0"/>
              <a:t>‹#›</a:t>
            </a:fld>
            <a:endParaRPr lang="ru-RU"/>
          </a:p>
        </p:txBody>
      </p:sp>
    </p:spTree>
    <p:extLst>
      <p:ext uri="{BB962C8B-B14F-4D97-AF65-F5344CB8AC3E}">
        <p14:creationId xmlns:p14="http://schemas.microsoft.com/office/powerpoint/2010/main" val="124762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AE4486-731C-41C8-A950-AFC97C142D55}" type="datetimeFigureOut">
              <a:rPr lang="ru-RU" smtClean="0"/>
              <a:t>19.04.2021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6B9F1E-7FE3-4EE7-B9CF-122DACDE2542}" type="slidenum">
              <a:rPr lang="ru-RU" smtClean="0"/>
              <a:t>‹#›</a:t>
            </a:fld>
            <a:endParaRPr lang="ru-RU"/>
          </a:p>
        </p:txBody>
      </p:sp>
    </p:spTree>
    <p:extLst>
      <p:ext uri="{BB962C8B-B14F-4D97-AF65-F5344CB8AC3E}">
        <p14:creationId xmlns:p14="http://schemas.microsoft.com/office/powerpoint/2010/main" val="348669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6AE4486-731C-41C8-A950-AFC97C142D55}" type="datetimeFigureOut">
              <a:rPr lang="ru-RU" smtClean="0"/>
              <a:t>19.04.2021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6B9F1E-7FE3-4EE7-B9CF-122DACDE2542}" type="slidenum">
              <a:rPr lang="ru-RU" smtClean="0"/>
              <a:t>‹#›</a:t>
            </a:fld>
            <a:endParaRPr lang="ru-RU"/>
          </a:p>
        </p:txBody>
      </p:sp>
    </p:spTree>
    <p:extLst>
      <p:ext uri="{BB962C8B-B14F-4D97-AF65-F5344CB8AC3E}">
        <p14:creationId xmlns:p14="http://schemas.microsoft.com/office/powerpoint/2010/main" val="281620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E4486-731C-41C8-A950-AFC97C142D55}" type="datetimeFigureOut">
              <a:rPr lang="ru-RU" smtClean="0"/>
              <a:t>19.04.2021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6B9F1E-7FE3-4EE7-B9CF-122DACDE2542}" type="slidenum">
              <a:rPr lang="ru-RU" smtClean="0"/>
              <a:t>‹#›</a:t>
            </a:fld>
            <a:endParaRPr lang="ru-RU"/>
          </a:p>
        </p:txBody>
      </p:sp>
    </p:spTree>
    <p:extLst>
      <p:ext uri="{BB962C8B-B14F-4D97-AF65-F5344CB8AC3E}">
        <p14:creationId xmlns:p14="http://schemas.microsoft.com/office/powerpoint/2010/main" val="335582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6AE4486-731C-41C8-A950-AFC97C142D55}" type="datetimeFigureOut">
              <a:rPr lang="ru-RU" smtClean="0"/>
              <a:t>19.04.2021</a:t>
            </a:fld>
            <a:endParaRPr lang="ru-RU"/>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06B9F1E-7FE3-4EE7-B9CF-122DACDE2542}" type="slidenum">
              <a:rPr lang="ru-RU" smtClean="0"/>
              <a:t>‹#›</a:t>
            </a:fld>
            <a:endParaRPr lang="ru-RU"/>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679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6AE4486-731C-41C8-A950-AFC97C142D55}" type="datetimeFigureOut">
              <a:rPr lang="ru-RU" smtClean="0"/>
              <a:t>19.04.2021</a:t>
            </a:fld>
            <a:endParaRPr lang="ru-RU"/>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06B9F1E-7FE3-4EE7-B9CF-122DACDE2542}" type="slidenum">
              <a:rPr lang="ru-RU" smtClean="0"/>
              <a:t>‹#›</a:t>
            </a:fld>
            <a:endParaRPr lang="ru-RU"/>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213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E6AE4486-731C-41C8-A950-AFC97C142D55}" type="datetimeFigureOut">
              <a:rPr lang="ru-RU" smtClean="0"/>
              <a:t>19.04.2021</a:t>
            </a:fld>
            <a:endParaRPr lang="ru-RU"/>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ru-RU"/>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06B9F1E-7FE3-4EE7-B9CF-122DACDE2542}" type="slidenum">
              <a:rPr lang="ru-RU" smtClean="0"/>
              <a:t>‹#›</a:t>
            </a:fld>
            <a:endParaRPr lang="ru-RU"/>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98368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340768"/>
            <a:ext cx="7416824" cy="2520280"/>
          </a:xfrm>
        </p:spPr>
        <p:txBody>
          <a:bodyPr>
            <a:normAutofit/>
          </a:bodyPr>
          <a:lstStyle/>
          <a:p>
            <a:r>
              <a:rPr lang="ru-RU" sz="4400" b="1" dirty="0" smtClean="0">
                <a:latin typeface="Garamond" panose="02020404030301010803" pitchFamily="18" charset="0"/>
              </a:rPr>
              <a:t>Лекция 6. </a:t>
            </a:r>
            <a:br>
              <a:rPr lang="ru-RU" sz="4400" b="1" dirty="0" smtClean="0">
                <a:latin typeface="Garamond" panose="02020404030301010803" pitchFamily="18" charset="0"/>
              </a:rPr>
            </a:br>
            <a:r>
              <a:rPr lang="ru-RU" sz="4400" b="1" dirty="0" smtClean="0">
                <a:latin typeface="Garamond" panose="02020404030301010803" pitchFamily="18" charset="0"/>
              </a:rPr>
              <a:t>Истоки зарождения терроризма в России и за рубежом</a:t>
            </a:r>
            <a:endParaRPr lang="ru-RU" sz="4400" b="1" dirty="0">
              <a:latin typeface="Garamond" panose="02020404030301010803" pitchFamily="18" charset="0"/>
            </a:endParaRPr>
          </a:p>
        </p:txBody>
      </p:sp>
      <p:sp>
        <p:nvSpPr>
          <p:cNvPr id="3" name="Прямоугольник 2"/>
          <p:cNvSpPr/>
          <p:nvPr/>
        </p:nvSpPr>
        <p:spPr>
          <a:xfrm>
            <a:off x="1331640" y="4077072"/>
            <a:ext cx="6408712" cy="1754326"/>
          </a:xfrm>
          <a:prstGeom prst="rect">
            <a:avLst/>
          </a:prstGeom>
        </p:spPr>
        <p:txBody>
          <a:bodyPr wrap="square">
            <a:spAutoFit/>
          </a:bodyPr>
          <a:lstStyle/>
          <a:p>
            <a:pPr algn="just"/>
            <a:r>
              <a:rPr lang="ru-RU" b="1" dirty="0" smtClean="0">
                <a:latin typeface="Garamond" panose="02020404030301010803" pitchFamily="18" charset="0"/>
              </a:rPr>
              <a:t>1</a:t>
            </a:r>
            <a:r>
              <a:rPr lang="ru-RU" b="1" dirty="0">
                <a:latin typeface="Garamond" panose="02020404030301010803" pitchFamily="18" charset="0"/>
              </a:rPr>
              <a:t>.	Возникновение террора как средства достижения политических целей.</a:t>
            </a:r>
          </a:p>
          <a:p>
            <a:pPr algn="just"/>
            <a:r>
              <a:rPr lang="ru-RU" b="1" dirty="0" smtClean="0">
                <a:latin typeface="Garamond" panose="02020404030301010803" pitchFamily="18" charset="0"/>
              </a:rPr>
              <a:t>2</a:t>
            </a:r>
            <a:r>
              <a:rPr lang="ru-RU" b="1" dirty="0">
                <a:latin typeface="Garamond" panose="02020404030301010803" pitchFamily="18" charset="0"/>
              </a:rPr>
              <a:t>.	Первые террористические общества древности и средневековья.</a:t>
            </a:r>
          </a:p>
          <a:p>
            <a:pPr algn="just"/>
            <a:r>
              <a:rPr lang="ru-RU" b="1" dirty="0" smtClean="0">
                <a:latin typeface="Garamond" panose="02020404030301010803" pitchFamily="18" charset="0"/>
              </a:rPr>
              <a:t>3</a:t>
            </a:r>
            <a:r>
              <a:rPr lang="ru-RU" b="1" dirty="0">
                <a:latin typeface="Garamond" panose="02020404030301010803" pitchFamily="18" charset="0"/>
              </a:rPr>
              <a:t>.	Террористические общества XIX – начала XX вв.</a:t>
            </a:r>
          </a:p>
          <a:p>
            <a:pPr algn="just"/>
            <a:r>
              <a:rPr lang="ru-RU" b="1" dirty="0" smtClean="0">
                <a:latin typeface="Garamond" panose="02020404030301010803" pitchFamily="18" charset="0"/>
              </a:rPr>
              <a:t>4</a:t>
            </a:r>
            <a:r>
              <a:rPr lang="ru-RU" b="1" dirty="0">
                <a:latin typeface="Garamond" panose="02020404030301010803" pitchFamily="18" charset="0"/>
              </a:rPr>
              <a:t>.	Зарождение и становление терроризма в России.</a:t>
            </a:r>
            <a:endParaRPr lang="ru-RU" b="1" dirty="0">
              <a:effectLst/>
              <a:latin typeface="Garamond" panose="020204040303010108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04664"/>
            <a:ext cx="8229600" cy="2304256"/>
          </a:xfrm>
        </p:spPr>
        <p:txBody>
          <a:bodyPr>
            <a:normAutofit/>
          </a:bodyPr>
          <a:lstStyle/>
          <a:p>
            <a:pPr marL="0" indent="0">
              <a:buNone/>
            </a:pPr>
            <a:r>
              <a:rPr lang="ru-RU" dirty="0" smtClean="0">
                <a:latin typeface="Century Schoolbook" panose="02040604050505020304" pitchFamily="18" charset="0"/>
              </a:rPr>
              <a:t>Из всей истории тайных обществ древности и Средневековья можно сделать вывод, что эти общества начинали использовать террор как средство достижения политических целей, в итоге их деятельность видоизменялась в сторону грабежей с целью наживы.</a:t>
            </a:r>
            <a:endParaRPr lang="ru-RU" dirty="0">
              <a:latin typeface="Century Schoolbook" panose="02040604050505020304" pitchFamily="18" charset="0"/>
            </a:endParaRPr>
          </a:p>
        </p:txBody>
      </p:sp>
      <p:pic>
        <p:nvPicPr>
          <p:cNvPr id="10242" name="Picture 2" descr="http://territaland.ru/_ph/784/1591113.jpg"/>
          <p:cNvPicPr>
            <a:picLocks noChangeAspect="1" noChangeArrowheads="1"/>
          </p:cNvPicPr>
          <p:nvPr/>
        </p:nvPicPr>
        <p:blipFill>
          <a:blip r:embed="rId2" cstate="print"/>
          <a:srcRect/>
          <a:stretch>
            <a:fillRect/>
          </a:stretch>
        </p:blipFill>
        <p:spPr bwMode="auto">
          <a:xfrm>
            <a:off x="1691680" y="2060848"/>
            <a:ext cx="6830472" cy="438288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836712"/>
            <a:ext cx="8604448" cy="1728192"/>
          </a:xfrm>
        </p:spPr>
        <p:txBody>
          <a:bodyPr>
            <a:noAutofit/>
          </a:bodyPr>
          <a:lstStyle/>
          <a:p>
            <a:pPr marL="0" indent="0">
              <a:buNone/>
            </a:pPr>
            <a:r>
              <a:rPr lang="ru-RU" sz="1800" dirty="0" smtClean="0">
                <a:latin typeface="Century Schoolbook" panose="02040604050505020304" pitchFamily="18" charset="0"/>
              </a:rPr>
              <a:t>С 1848 года термин «терроризм» стали употреблять для характеристики действий революционеров-республиканцев и националистов</a:t>
            </a:r>
            <a:r>
              <a:rPr lang="ru-RU" sz="1800" dirty="0" smtClean="0">
                <a:latin typeface="Century Schoolbook" panose="02040604050505020304" pitchFamily="18" charset="0"/>
              </a:rPr>
              <a:t>.</a:t>
            </a:r>
          </a:p>
          <a:p>
            <a:pPr marL="0" indent="0">
              <a:buNone/>
            </a:pPr>
            <a:r>
              <a:rPr lang="ru-RU" sz="1800" dirty="0">
                <a:latin typeface="Century Schoolbook" panose="02040604050505020304" pitchFamily="18" charset="0"/>
              </a:rPr>
              <a:t>Государства Южной Европы, прежде всего Италия и Испания, принадлежат к числу тех стран, где начиная со второй половины XIX века террористическая активность достигла наибольшего </a:t>
            </a:r>
            <a:r>
              <a:rPr lang="ru-RU" sz="1800" dirty="0" smtClean="0">
                <a:latin typeface="Century Schoolbook" panose="02040604050505020304" pitchFamily="18" charset="0"/>
              </a:rPr>
              <a:t>размаха.</a:t>
            </a:r>
            <a:endParaRPr lang="ru-RU" sz="1800" dirty="0">
              <a:latin typeface="Century Schoolbook" panose="02040604050505020304" pitchFamily="18" charset="0"/>
            </a:endParaRPr>
          </a:p>
        </p:txBody>
      </p:sp>
      <p:sp>
        <p:nvSpPr>
          <p:cNvPr id="2" name="Прямоугольник 1"/>
          <p:cNvSpPr/>
          <p:nvPr/>
        </p:nvSpPr>
        <p:spPr>
          <a:xfrm>
            <a:off x="971600" y="188640"/>
            <a:ext cx="7797552" cy="400110"/>
          </a:xfrm>
          <a:prstGeom prst="rect">
            <a:avLst/>
          </a:prstGeom>
        </p:spPr>
        <p:txBody>
          <a:bodyPr wrap="square">
            <a:spAutoFit/>
          </a:bodyPr>
          <a:lstStyle/>
          <a:p>
            <a:r>
              <a:rPr lang="ru-RU" sz="2000" b="1" dirty="0" smtClean="0">
                <a:solidFill>
                  <a:srgbClr val="FF0000"/>
                </a:solidFill>
                <a:latin typeface="Century Schoolbook" panose="02040604050505020304" pitchFamily="18" charset="0"/>
                <a:ea typeface="Calibri" panose="020F0502020204030204" pitchFamily="34" charset="0"/>
              </a:rPr>
              <a:t>3. Террористические </a:t>
            </a:r>
            <a:r>
              <a:rPr lang="ru-RU" sz="2000" b="1" dirty="0">
                <a:solidFill>
                  <a:srgbClr val="FF0000"/>
                </a:solidFill>
                <a:latin typeface="Century Schoolbook" panose="02040604050505020304" pitchFamily="18" charset="0"/>
                <a:ea typeface="Calibri" panose="020F0502020204030204" pitchFamily="34" charset="0"/>
              </a:rPr>
              <a:t>общества XIX – начала XX вв.</a:t>
            </a:r>
            <a:endParaRPr lang="ru-RU" sz="2000" dirty="0">
              <a:solidFill>
                <a:srgbClr val="FF0000"/>
              </a:solidFill>
              <a:latin typeface="Century Schoolbook" panose="02040604050505020304" pitchFamily="18" charset="0"/>
            </a:endParaRPr>
          </a:p>
        </p:txBody>
      </p:sp>
      <p:sp>
        <p:nvSpPr>
          <p:cNvPr id="4" name="Прямоугольник 3"/>
          <p:cNvSpPr/>
          <p:nvPr/>
        </p:nvSpPr>
        <p:spPr>
          <a:xfrm>
            <a:off x="539552" y="3284984"/>
            <a:ext cx="3816424" cy="3139321"/>
          </a:xfrm>
          <a:prstGeom prst="rect">
            <a:avLst/>
          </a:prstGeom>
        </p:spPr>
        <p:txBody>
          <a:bodyPr wrap="square">
            <a:spAutoFit/>
          </a:bodyPr>
          <a:lstStyle/>
          <a:p>
            <a:r>
              <a:rPr lang="ru-RU" dirty="0">
                <a:latin typeface="Century Schoolbook" panose="02040604050505020304" pitchFamily="18" charset="0"/>
                <a:ea typeface="Calibri" panose="020F0502020204030204" pitchFamily="34" charset="0"/>
              </a:rPr>
              <a:t>Примерно в это же время, после Гражданской войны, в США возникает </a:t>
            </a:r>
            <a:r>
              <a:rPr lang="ru-RU" b="1" i="1" dirty="0">
                <a:latin typeface="Century Schoolbook" panose="02040604050505020304" pitchFamily="18" charset="0"/>
                <a:ea typeface="Calibri" panose="020F0502020204030204" pitchFamily="34" charset="0"/>
              </a:rPr>
              <a:t>Ку-</a:t>
            </a:r>
            <a:r>
              <a:rPr lang="ru-RU" b="1" i="1" dirty="0" err="1">
                <a:latin typeface="Century Schoolbook" panose="02040604050505020304" pitchFamily="18" charset="0"/>
                <a:ea typeface="Calibri" panose="020F0502020204030204" pitchFamily="34" charset="0"/>
              </a:rPr>
              <a:t>клус</a:t>
            </a:r>
            <a:r>
              <a:rPr lang="ru-RU" b="1" i="1" dirty="0">
                <a:latin typeface="Century Schoolbook" panose="02040604050505020304" pitchFamily="18" charset="0"/>
                <a:ea typeface="Calibri" panose="020F0502020204030204" pitchFamily="34" charset="0"/>
              </a:rPr>
              <a:t>-клан (ККК) </a:t>
            </a:r>
            <a:r>
              <a:rPr lang="ru-RU" dirty="0">
                <a:latin typeface="Century Schoolbook" panose="02040604050505020304" pitchFamily="18" charset="0"/>
                <a:ea typeface="Calibri" panose="020F0502020204030204" pitchFamily="34" charset="0"/>
              </a:rPr>
              <a:t>– одно из самых известных террористических обществ конца XIX века. ККК был создан в 1864 году в южных штатах США для борьбы с негритянским населением, которое за три года до этого получило свободу от рабства</a:t>
            </a:r>
            <a:endParaRPr lang="ru-RU" dirty="0">
              <a:latin typeface="Century Schoolbook" panose="020406040505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320" y="2636912"/>
            <a:ext cx="4288832" cy="38443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875802"/>
            <a:ext cx="4551372" cy="4896544"/>
          </a:xfrm>
        </p:spPr>
        <p:txBody>
          <a:bodyPr>
            <a:noAutofit/>
          </a:bodyPr>
          <a:lstStyle/>
          <a:p>
            <a:pPr marL="0" indent="0">
              <a:buNone/>
            </a:pPr>
            <a:r>
              <a:rPr lang="ru-RU" sz="1800" dirty="0" smtClean="0">
                <a:latin typeface="Century Schoolbook" panose="02040604050505020304" pitchFamily="18" charset="0"/>
              </a:rPr>
              <a:t>История терроризма в России начинается с 4 апреля 1866 года</a:t>
            </a:r>
            <a:r>
              <a:rPr lang="ru-RU" sz="1800" dirty="0" smtClean="0">
                <a:latin typeface="Century Schoolbook" panose="02040604050505020304" pitchFamily="18" charset="0"/>
              </a:rPr>
              <a:t>. </a:t>
            </a:r>
            <a:r>
              <a:rPr lang="ru-RU" sz="1800" dirty="0">
                <a:latin typeface="Century Schoolbook" panose="02040604050505020304" pitchFamily="18" charset="0"/>
              </a:rPr>
              <a:t>В этот день император Александр II садился в коляску после прогулки в Летнем саду, когда неизвестный выстрелил в него из пистолета. Оказавшийся рядом крестьянин Осип Комиссаров ударил убийцу по руке, и пуля пролетела мимо императора. Покушавшийся был задержан и оказался дворянином Саратовской губернии Дмитрием </a:t>
            </a:r>
            <a:r>
              <a:rPr lang="ru-RU" sz="1800" dirty="0" smtClean="0">
                <a:latin typeface="Century Schoolbook" panose="02040604050505020304" pitchFamily="18" charset="0"/>
              </a:rPr>
              <a:t>Каракозовым.</a:t>
            </a:r>
            <a:endParaRPr lang="ru-RU" sz="1800" dirty="0">
              <a:latin typeface="Century Schoolbook" panose="02040604050505020304" pitchFamily="18" charset="0"/>
            </a:endParaRPr>
          </a:p>
        </p:txBody>
      </p:sp>
      <p:pic>
        <p:nvPicPr>
          <p:cNvPr id="8194" name="Picture 2" descr="https://xn--100-5cd3cmnarjl.xn--p1ai/files/pics/pics35089.jpg"/>
          <p:cNvPicPr>
            <a:picLocks noChangeAspect="1" noChangeArrowheads="1"/>
          </p:cNvPicPr>
          <p:nvPr/>
        </p:nvPicPr>
        <p:blipFill>
          <a:blip r:embed="rId2" cstate="print"/>
          <a:srcRect/>
          <a:stretch>
            <a:fillRect/>
          </a:stretch>
        </p:blipFill>
        <p:spPr bwMode="auto">
          <a:xfrm>
            <a:off x="5162932" y="1052736"/>
            <a:ext cx="3816424" cy="4542676"/>
          </a:xfrm>
          <a:prstGeom prst="rect">
            <a:avLst/>
          </a:prstGeom>
          <a:noFill/>
        </p:spPr>
      </p:pic>
      <p:sp>
        <p:nvSpPr>
          <p:cNvPr id="2" name="Прямоугольник 1"/>
          <p:cNvSpPr/>
          <p:nvPr/>
        </p:nvSpPr>
        <p:spPr>
          <a:xfrm>
            <a:off x="1104226" y="323364"/>
            <a:ext cx="8064896" cy="400110"/>
          </a:xfrm>
          <a:prstGeom prst="rect">
            <a:avLst/>
          </a:prstGeom>
        </p:spPr>
        <p:txBody>
          <a:bodyPr wrap="square">
            <a:spAutoFit/>
          </a:bodyPr>
          <a:lstStyle/>
          <a:p>
            <a:pPr algn="just"/>
            <a:r>
              <a:rPr lang="ru-RU" sz="2000" b="1" dirty="0" smtClean="0">
                <a:solidFill>
                  <a:srgbClr val="FF0000"/>
                </a:solidFill>
                <a:latin typeface="Century Schoolbook" panose="02040604050505020304" pitchFamily="18" charset="0"/>
              </a:rPr>
              <a:t>4. Зарождение </a:t>
            </a:r>
            <a:r>
              <a:rPr lang="ru-RU" sz="2000" b="1" dirty="0">
                <a:solidFill>
                  <a:srgbClr val="FF0000"/>
                </a:solidFill>
                <a:latin typeface="Century Schoolbook" panose="02040604050505020304" pitchFamily="18" charset="0"/>
              </a:rPr>
              <a:t>и становление терроризма в России</a:t>
            </a:r>
            <a:endParaRPr lang="ru-RU" sz="2000" dirty="0">
              <a:solidFill>
                <a:srgbClr val="FF0000"/>
              </a:solidFill>
              <a:effectLst/>
              <a:latin typeface="Century Schoolbook" panose="020406040505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19672" y="476672"/>
            <a:ext cx="7128792" cy="2808312"/>
          </a:xfrm>
        </p:spPr>
        <p:txBody>
          <a:bodyPr>
            <a:normAutofit/>
          </a:bodyPr>
          <a:lstStyle/>
          <a:p>
            <a:pPr marL="0" indent="0">
              <a:buNone/>
            </a:pPr>
            <a:r>
              <a:rPr lang="ru-RU" dirty="0" smtClean="0">
                <a:latin typeface="Century Schoolbook" panose="02040604050505020304" pitchFamily="18" charset="0"/>
              </a:rPr>
              <a:t>Год спустя в Париже поляк Березовский выстрелил в Александра II, но общественное мнение в стране под влиянием пропагандистской деятельности революционеров настолько изменилось, что не вызвало никакого резонанса. </a:t>
            </a:r>
            <a:endParaRPr lang="ru-RU" dirty="0" smtClean="0">
              <a:latin typeface="Century Schoolbook" panose="02040604050505020304" pitchFamily="18" charset="0"/>
            </a:endParaRPr>
          </a:p>
          <a:p>
            <a:pPr marL="0" indent="0">
              <a:buNone/>
            </a:pPr>
            <a:r>
              <a:rPr lang="ru-RU" dirty="0" smtClean="0">
                <a:latin typeface="Century Schoolbook" panose="02040604050505020304" pitchFamily="18" charset="0"/>
              </a:rPr>
              <a:t>Народовольцы </a:t>
            </a:r>
            <a:r>
              <a:rPr lang="ru-RU" dirty="0" smtClean="0">
                <a:latin typeface="Century Schoolbook" panose="02040604050505020304" pitchFamily="18" charset="0"/>
              </a:rPr>
              <a:t>убили императора Александра II 1 марта 1881 года. Была взорвана императорская карета.</a:t>
            </a:r>
            <a:endParaRPr lang="ru-RU" dirty="0">
              <a:latin typeface="Century Schoolbook" panose="02040604050505020304" pitchFamily="18" charset="0"/>
            </a:endParaRPr>
          </a:p>
        </p:txBody>
      </p:sp>
      <p:pic>
        <p:nvPicPr>
          <p:cNvPr id="6146" name="Picture 2" descr="https://img-fotki.yandex.ru/get/6746/97833783.a90/0_1101f8_bfa757a2_XXXL.jpg"/>
          <p:cNvPicPr>
            <a:picLocks noChangeAspect="1" noChangeArrowheads="1"/>
          </p:cNvPicPr>
          <p:nvPr/>
        </p:nvPicPr>
        <p:blipFill>
          <a:blip r:embed="rId2" cstate="print"/>
          <a:srcRect/>
          <a:stretch>
            <a:fillRect/>
          </a:stretch>
        </p:blipFill>
        <p:spPr bwMode="auto">
          <a:xfrm>
            <a:off x="2339752" y="3140968"/>
            <a:ext cx="5184576" cy="316047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57210"/>
            <a:ext cx="3528392" cy="1656184"/>
          </a:xfrm>
        </p:spPr>
        <p:txBody>
          <a:bodyPr>
            <a:normAutofit fontScale="92500" lnSpcReduction="20000"/>
          </a:bodyPr>
          <a:lstStyle/>
          <a:p>
            <a:pPr marL="0" indent="0">
              <a:buNone/>
            </a:pPr>
            <a:r>
              <a:rPr lang="ru-RU" dirty="0" smtClean="0">
                <a:latin typeface="Century Schoolbook" panose="02040604050505020304" pitchFamily="18" charset="0"/>
              </a:rPr>
              <a:t>Наиболее крупными народовольческими объединениями 1890-х годов были петербургская «Группа народовольцев» (1891– 1896) и «Группа старых народовольцев».</a:t>
            </a:r>
            <a:endParaRPr lang="ru-RU" dirty="0">
              <a:latin typeface="Century Schoolbook" panose="02040604050505020304" pitchFamily="18" charset="0"/>
            </a:endParaRPr>
          </a:p>
        </p:txBody>
      </p:sp>
      <p:pic>
        <p:nvPicPr>
          <p:cNvPr id="5122" name="Picture 2" descr="https://www.vatnikstan.ru/wp-content/uploads/2016/04/lenin8.jpg"/>
          <p:cNvPicPr>
            <a:picLocks noChangeAspect="1" noChangeArrowheads="1"/>
          </p:cNvPicPr>
          <p:nvPr/>
        </p:nvPicPr>
        <p:blipFill>
          <a:blip r:embed="rId2" cstate="print"/>
          <a:srcRect/>
          <a:stretch>
            <a:fillRect/>
          </a:stretch>
        </p:blipFill>
        <p:spPr bwMode="auto">
          <a:xfrm>
            <a:off x="4033614" y="260648"/>
            <a:ext cx="5204789" cy="2880320"/>
          </a:xfrm>
          <a:prstGeom prst="rect">
            <a:avLst/>
          </a:prstGeom>
          <a:noFill/>
        </p:spPr>
      </p:pic>
      <p:sp>
        <p:nvSpPr>
          <p:cNvPr id="2" name="Прямоугольник 1"/>
          <p:cNvSpPr/>
          <p:nvPr/>
        </p:nvSpPr>
        <p:spPr>
          <a:xfrm>
            <a:off x="670439" y="2492896"/>
            <a:ext cx="3168352" cy="3693319"/>
          </a:xfrm>
          <a:prstGeom prst="rect">
            <a:avLst/>
          </a:prstGeom>
        </p:spPr>
        <p:txBody>
          <a:bodyPr wrap="square">
            <a:spAutoFit/>
          </a:bodyPr>
          <a:lstStyle/>
          <a:p>
            <a:pPr indent="450215" algn="just"/>
            <a:r>
              <a:rPr lang="ru-RU" dirty="0">
                <a:latin typeface="Century Schoolbook" panose="02040604050505020304" pitchFamily="18" charset="0"/>
              </a:rPr>
              <a:t>Самой значимой из российских террористических организаций начала XX века была партия социалистов-революционеров (эсеров), которая возникла в конце 1901 года за границей. Террористическим крылом партии руководили Г. А. Гершуни, Е. Ф. </a:t>
            </a:r>
            <a:r>
              <a:rPr lang="ru-RU" dirty="0" err="1">
                <a:latin typeface="Century Schoolbook" panose="02040604050505020304" pitchFamily="18" charset="0"/>
              </a:rPr>
              <a:t>Азеф</a:t>
            </a:r>
            <a:r>
              <a:rPr lang="ru-RU" dirty="0">
                <a:latin typeface="Century Schoolbook" panose="02040604050505020304" pitchFamily="18" charset="0"/>
              </a:rPr>
              <a:t> и Б. В. Савинков.</a:t>
            </a:r>
            <a:endParaRPr lang="ru-RU" dirty="0">
              <a:effectLst/>
              <a:latin typeface="Century Schoolbook" panose="02040604050505020304" pitchFamily="18" charset="0"/>
            </a:endParaRPr>
          </a:p>
        </p:txBody>
      </p:sp>
      <p:pic>
        <p:nvPicPr>
          <p:cNvPr id="5" name="Picture 2" descr="https://cf.ppt-online.org/files1/slide/s/SRUlqILY4icPHJ1vhQjte73pKBEaCAXykmx265fWV/slide-13.jpg"/>
          <p:cNvPicPr>
            <a:picLocks noChangeAspect="1" noChangeArrowheads="1"/>
          </p:cNvPicPr>
          <p:nvPr/>
        </p:nvPicPr>
        <p:blipFill>
          <a:blip r:embed="rId3" cstate="print"/>
          <a:srcRect t="25024" r="37277" b="14391"/>
          <a:stretch>
            <a:fillRect/>
          </a:stretch>
        </p:blipFill>
        <p:spPr bwMode="auto">
          <a:xfrm>
            <a:off x="4071846" y="3538756"/>
            <a:ext cx="4889665" cy="264745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60648"/>
            <a:ext cx="8316496" cy="2880320"/>
          </a:xfrm>
        </p:spPr>
        <p:txBody>
          <a:bodyPr>
            <a:noAutofit/>
          </a:bodyPr>
          <a:lstStyle/>
          <a:p>
            <a:pPr marL="0" indent="0">
              <a:buNone/>
            </a:pPr>
            <a:r>
              <a:rPr lang="ru-RU" sz="1800" dirty="0">
                <a:latin typeface="Century Schoolbook" panose="02040604050505020304" pitchFamily="18" charset="0"/>
              </a:rPr>
              <a:t>Первый теракт эсеры устроили в 1901 году. Эсер </a:t>
            </a:r>
            <a:r>
              <a:rPr lang="ru-RU" sz="1800" dirty="0" err="1">
                <a:latin typeface="Century Schoolbook" panose="02040604050505020304" pitchFamily="18" charset="0"/>
              </a:rPr>
              <a:t>Карпович</a:t>
            </a:r>
            <a:r>
              <a:rPr lang="ru-RU" sz="1800" dirty="0">
                <a:latin typeface="Century Schoolbook" panose="02040604050505020304" pitchFamily="18" charset="0"/>
              </a:rPr>
              <a:t> смертельно ранил министра народного просвещения Н. </a:t>
            </a:r>
            <a:r>
              <a:rPr lang="ru-RU" sz="1800" dirty="0" err="1">
                <a:latin typeface="Century Schoolbook" panose="02040604050505020304" pitchFamily="18" charset="0"/>
              </a:rPr>
              <a:t>Боголепова</a:t>
            </a:r>
            <a:r>
              <a:rPr lang="ru-RU" sz="1800" dirty="0">
                <a:latin typeface="Century Schoolbook" panose="02040604050505020304" pitchFamily="18" charset="0"/>
              </a:rPr>
              <a:t>. Следующей жертвой эсеры выбрали министра внутренних дел Д. С. Сипягина. Его преемником стал В. К. Плеве, который также погиб от бомбы, брошенной эсером Е. Г. Созоновым. Почти все совершенные эсерами убийства находили оправдания в либеральной печати. Героизм террористов даже воспевался обществом.</a:t>
            </a:r>
            <a:endParaRPr lang="ru-RU" sz="1800" dirty="0">
              <a:latin typeface="Century Schoolbook" panose="02040604050505020304" pitchFamily="18" charset="0"/>
            </a:endParaRPr>
          </a:p>
          <a:p>
            <a:pPr marL="0" indent="0">
              <a:buNone/>
            </a:pPr>
            <a:r>
              <a:rPr lang="ru-RU" sz="1800" dirty="0">
                <a:latin typeface="Century Schoolbook" panose="02040604050505020304" pitchFamily="18" charset="0"/>
              </a:rPr>
              <a:t>Настоящую охоту террористы-революционеры начали на премьер-министра и министра внутренних дел П. А. Столыпина. Всего на него было совершенно 11 покушений в течение 5 лет</a:t>
            </a:r>
            <a:r>
              <a:rPr lang="ru-RU" sz="1800" dirty="0" smtClean="0">
                <a:latin typeface="Century Schoolbook" panose="02040604050505020304" pitchFamily="18" charset="0"/>
              </a:rPr>
              <a:t>.</a:t>
            </a:r>
            <a:endParaRPr lang="ru-RU" sz="1800" dirty="0">
              <a:latin typeface="Century Schoolbook" panose="020406040505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346" y="3244495"/>
            <a:ext cx="4900718" cy="3356992"/>
          </a:xfrm>
          <a:prstGeom prst="rect">
            <a:avLst/>
          </a:prstGeom>
        </p:spPr>
      </p:pic>
      <p:sp>
        <p:nvSpPr>
          <p:cNvPr id="4" name="Прямоугольник 3"/>
          <p:cNvSpPr/>
          <p:nvPr/>
        </p:nvSpPr>
        <p:spPr>
          <a:xfrm>
            <a:off x="585832" y="3712897"/>
            <a:ext cx="3528392" cy="2862322"/>
          </a:xfrm>
          <a:prstGeom prst="rect">
            <a:avLst/>
          </a:prstGeom>
        </p:spPr>
        <p:txBody>
          <a:bodyPr wrap="square">
            <a:spAutoFit/>
          </a:bodyPr>
          <a:lstStyle/>
          <a:p>
            <a:r>
              <a:rPr lang="ru-RU" dirty="0">
                <a:latin typeface="Century Schoolbook" panose="02040604050505020304" pitchFamily="18" charset="0"/>
              </a:rPr>
              <a:t>Итак, терроризм как явление возник в рамках государственной политики, и террор использовали политические деятели в качестве средства управления обществом и подавления противника, а впоследствии приобрел оппозиционный характер.</a:t>
            </a:r>
            <a:endParaRPr lang="ru-RU" dirty="0">
              <a:latin typeface="Century Schoolbook" panose="020406040505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60648"/>
            <a:ext cx="8229600" cy="1944216"/>
          </a:xfrm>
        </p:spPr>
        <p:txBody>
          <a:bodyPr>
            <a:normAutofit/>
          </a:bodyPr>
          <a:lstStyle/>
          <a:p>
            <a:pPr marL="0" indent="0">
              <a:buNone/>
            </a:pPr>
            <a:r>
              <a:rPr lang="ru-RU" b="1" dirty="0" smtClean="0">
                <a:latin typeface="Garamond" panose="02020404030301010803" pitchFamily="18" charset="0"/>
              </a:rPr>
              <a:t>Терроризм</a:t>
            </a:r>
            <a:r>
              <a:rPr lang="ru-RU" dirty="0" smtClean="0">
                <a:latin typeface="Garamond" panose="02020404030301010803" pitchFamily="18" charset="0"/>
              </a:rPr>
              <a:t> как политическое явление уходит своими корнями в глубокое прошлое. Латинский термин </a:t>
            </a:r>
            <a:r>
              <a:rPr lang="ru-RU" dirty="0" err="1" smtClean="0">
                <a:latin typeface="Garamond" panose="02020404030301010803" pitchFamily="18" charset="0"/>
              </a:rPr>
              <a:t>terror</a:t>
            </a:r>
            <a:r>
              <a:rPr lang="ru-RU" dirty="0" smtClean="0">
                <a:latin typeface="Garamond" panose="02020404030301010803" pitchFamily="18" charset="0"/>
              </a:rPr>
              <a:t> означает «страх, ужас». Он был введен в политический лексикон Франции жирондистами и якобинцами, объединившимися для подготовки народного восстания и свержения «с помощью устрашения и приведения в ужас» кабинета министров при короле Людовике XVI.</a:t>
            </a:r>
            <a:endParaRPr lang="ru-RU" dirty="0">
              <a:latin typeface="Garamond" panose="02020404030301010803" pitchFamily="18" charset="0"/>
            </a:endParaRPr>
          </a:p>
        </p:txBody>
      </p:sp>
      <p:pic>
        <p:nvPicPr>
          <p:cNvPr id="20482" name="Picture 2" descr="https://litobozrenie.com/wp-content/uploads/2017/08/Lyudovik-XVI.jpg"/>
          <p:cNvPicPr>
            <a:picLocks noChangeAspect="1" noChangeArrowheads="1"/>
          </p:cNvPicPr>
          <p:nvPr/>
        </p:nvPicPr>
        <p:blipFill>
          <a:blip r:embed="rId2" cstate="print"/>
          <a:srcRect/>
          <a:stretch>
            <a:fillRect/>
          </a:stretch>
        </p:blipFill>
        <p:spPr bwMode="auto">
          <a:xfrm>
            <a:off x="5220072" y="1916832"/>
            <a:ext cx="3789433" cy="3443536"/>
          </a:xfrm>
          <a:prstGeom prst="rect">
            <a:avLst/>
          </a:prstGeom>
          <a:noFill/>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429000"/>
            <a:ext cx="5184576" cy="28086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376" y="1844824"/>
            <a:ext cx="4190885" cy="3124114"/>
          </a:xfrm>
          <a:prstGeom prst="rect">
            <a:avLst/>
          </a:prstGeom>
        </p:spPr>
      </p:pic>
      <p:sp>
        <p:nvSpPr>
          <p:cNvPr id="3" name="Содержимое 2"/>
          <p:cNvSpPr>
            <a:spLocks noGrp="1"/>
          </p:cNvSpPr>
          <p:nvPr>
            <p:ph idx="1"/>
          </p:nvPr>
        </p:nvSpPr>
        <p:spPr>
          <a:xfrm>
            <a:off x="755576" y="116632"/>
            <a:ext cx="8229600" cy="2160240"/>
          </a:xfrm>
        </p:spPr>
        <p:txBody>
          <a:bodyPr>
            <a:normAutofit/>
          </a:bodyPr>
          <a:lstStyle/>
          <a:p>
            <a:pPr marL="0" indent="0">
              <a:buNone/>
            </a:pPr>
            <a:r>
              <a:rPr lang="ru-RU" dirty="0" smtClean="0">
                <a:latin typeface="Garamond" panose="02020404030301010803" pitchFamily="18" charset="0"/>
              </a:rPr>
              <a:t>Однако терроризм как явление появился задолго до получения своего названия. Возведенный в ранг государственной политики, террор использовался как средство управления обществом и подавления политического противника, о чем свидетельствуют методы управления, и в частности усмирения многочисленных волнений рабов и населения (только после поражения восстания Спартака было распято на крестах около 6 тысяч восставших).</a:t>
            </a:r>
            <a:endParaRPr lang="ru-RU" dirty="0">
              <a:latin typeface="Garamond" panose="02020404030301010803" pitchFamily="18" charset="0"/>
            </a:endParaRPr>
          </a:p>
        </p:txBody>
      </p:sp>
      <p:pic>
        <p:nvPicPr>
          <p:cNvPr id="19458" name="Picture 2" descr="https://kak2z.ru/my_img/img/2017/12/05/ae595.jpg"/>
          <p:cNvPicPr>
            <a:picLocks noChangeAspect="1" noChangeArrowheads="1"/>
          </p:cNvPicPr>
          <p:nvPr/>
        </p:nvPicPr>
        <p:blipFill>
          <a:blip r:embed="rId3" cstate="print"/>
          <a:srcRect/>
          <a:stretch>
            <a:fillRect/>
          </a:stretch>
        </p:blipFill>
        <p:spPr bwMode="auto">
          <a:xfrm>
            <a:off x="611560" y="4270299"/>
            <a:ext cx="4968552" cy="242683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836712"/>
            <a:ext cx="5040560" cy="6021288"/>
          </a:xfrm>
        </p:spPr>
        <p:txBody>
          <a:bodyPr>
            <a:normAutofit/>
          </a:bodyPr>
          <a:lstStyle/>
          <a:p>
            <a:pPr marL="0" indent="0">
              <a:buNone/>
            </a:pPr>
            <a:r>
              <a:rPr lang="ru-RU" dirty="0" smtClean="0">
                <a:latin typeface="Garamond" panose="02020404030301010803" pitchFamily="18" charset="0"/>
              </a:rPr>
              <a:t>Одно из первых упоминаний о государственном терроре встречается в истории Рима. </a:t>
            </a:r>
          </a:p>
          <a:p>
            <a:pPr marL="0" indent="0">
              <a:buNone/>
            </a:pPr>
            <a:r>
              <a:rPr lang="ru-RU" dirty="0" smtClean="0">
                <a:latin typeface="Garamond" panose="02020404030301010803" pitchFamily="18" charset="0"/>
              </a:rPr>
              <a:t>Диктатор </a:t>
            </a:r>
            <a:r>
              <a:rPr lang="ru-RU" dirty="0" err="1" smtClean="0">
                <a:latin typeface="Garamond" panose="02020404030301010803" pitchFamily="18" charset="0"/>
              </a:rPr>
              <a:t>Луций</a:t>
            </a:r>
            <a:r>
              <a:rPr lang="ru-RU" dirty="0" smtClean="0">
                <a:latin typeface="Garamond" panose="02020404030301010803" pitchFamily="18" charset="0"/>
              </a:rPr>
              <a:t> Корнелий Сулла для расправы со своими политическими соперниками и пополнения казны применил проскрипции – списки лиц, объявленных вне закона на территории Римской империи. Гражданин, убивший указанного в проскрипции человека, получал половину имущества убитого. </a:t>
            </a:r>
            <a:endParaRPr lang="ru-RU" dirty="0">
              <a:latin typeface="Garamond" panose="02020404030301010803" pitchFamily="18" charset="0"/>
            </a:endParaRPr>
          </a:p>
        </p:txBody>
      </p:sp>
      <p:pic>
        <p:nvPicPr>
          <p:cNvPr id="18434" name="Picture 2" descr="https://4knigaman.ru/wp-content/uploads/2018/05/%D0%A1%D1%83%D0%BB%D0%BB%D0%B0-2.jpg"/>
          <p:cNvPicPr>
            <a:picLocks noChangeAspect="1" noChangeArrowheads="1"/>
          </p:cNvPicPr>
          <p:nvPr/>
        </p:nvPicPr>
        <p:blipFill>
          <a:blip r:embed="rId2" cstate="print"/>
          <a:srcRect/>
          <a:stretch>
            <a:fillRect/>
          </a:stretch>
        </p:blipFill>
        <p:spPr bwMode="auto">
          <a:xfrm>
            <a:off x="5652120" y="404664"/>
            <a:ext cx="3491880" cy="48893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908720"/>
            <a:ext cx="4464496" cy="2822515"/>
          </a:xfrm>
        </p:spPr>
        <p:txBody>
          <a:bodyPr>
            <a:noAutofit/>
          </a:bodyPr>
          <a:lstStyle/>
          <a:p>
            <a:pPr marL="0" indent="0">
              <a:buNone/>
            </a:pPr>
            <a:r>
              <a:rPr lang="ru-RU" dirty="0" smtClean="0">
                <a:latin typeface="Garamond" panose="02020404030301010803" pitchFamily="18" charset="0"/>
              </a:rPr>
              <a:t>Первый – </a:t>
            </a:r>
            <a:r>
              <a:rPr lang="ru-RU" b="1" dirty="0" smtClean="0">
                <a:latin typeface="Garamond" panose="02020404030301010803" pitchFamily="18" charset="0"/>
              </a:rPr>
              <a:t>этап зарождения государственного раннего терроризма</a:t>
            </a:r>
            <a:r>
              <a:rPr lang="ru-RU" dirty="0" smtClean="0">
                <a:latin typeface="Garamond" panose="02020404030301010803" pitchFamily="18" charset="0"/>
              </a:rPr>
              <a:t>, который характеризуется преимущественным и открытым использованием системного терроризма в основном государством с целью управления обществом и государством, включая производственные отношения, а также как один из способов ведения военных действий.</a:t>
            </a:r>
            <a:endParaRPr lang="ru-RU" dirty="0">
              <a:latin typeface="Garamond" panose="02020404030301010803" pitchFamily="18" charset="0"/>
            </a:endParaRPr>
          </a:p>
        </p:txBody>
      </p:sp>
      <p:pic>
        <p:nvPicPr>
          <p:cNvPr id="16386" name="Picture 2" descr="https://newsvostok.ru/wp-content/uploads/2018/06/575e2304814d4fc5ce3de-e1529875281749.jpg"/>
          <p:cNvPicPr>
            <a:picLocks noChangeAspect="1" noChangeArrowheads="1"/>
          </p:cNvPicPr>
          <p:nvPr/>
        </p:nvPicPr>
        <p:blipFill>
          <a:blip r:embed="rId2" cstate="print"/>
          <a:srcRect/>
          <a:stretch>
            <a:fillRect/>
          </a:stretch>
        </p:blipFill>
        <p:spPr bwMode="auto">
          <a:xfrm>
            <a:off x="5094142" y="847812"/>
            <a:ext cx="4016674" cy="2293156"/>
          </a:xfrm>
          <a:prstGeom prst="rect">
            <a:avLst/>
          </a:prstGeom>
          <a:noFill/>
        </p:spPr>
      </p:pic>
      <p:sp>
        <p:nvSpPr>
          <p:cNvPr id="2" name="Прямоугольник 1"/>
          <p:cNvSpPr/>
          <p:nvPr/>
        </p:nvSpPr>
        <p:spPr>
          <a:xfrm>
            <a:off x="467544" y="57398"/>
            <a:ext cx="8676456" cy="646331"/>
          </a:xfrm>
          <a:prstGeom prst="rect">
            <a:avLst/>
          </a:prstGeom>
        </p:spPr>
        <p:txBody>
          <a:bodyPr wrap="square">
            <a:spAutoFit/>
          </a:bodyPr>
          <a:lstStyle/>
          <a:p>
            <a:r>
              <a:rPr lang="ru-RU" dirty="0">
                <a:latin typeface="Garamond" panose="02020404030301010803" pitchFamily="18" charset="0"/>
                <a:ea typeface="Calibri" panose="020F0502020204030204" pitchFamily="34" charset="0"/>
              </a:rPr>
              <a:t>В истории развития современного терроризма существует </a:t>
            </a:r>
            <a:r>
              <a:rPr lang="ru-RU" b="1" dirty="0">
                <a:latin typeface="Garamond" panose="02020404030301010803" pitchFamily="18" charset="0"/>
                <a:ea typeface="Calibri" panose="020F0502020204030204" pitchFamily="34" charset="0"/>
              </a:rPr>
              <a:t>период его раннего развития</a:t>
            </a:r>
            <a:r>
              <a:rPr lang="ru-RU" dirty="0">
                <a:latin typeface="Garamond" panose="02020404030301010803" pitchFamily="18" charset="0"/>
                <a:ea typeface="Calibri" panose="020F0502020204030204" pitchFamily="34" charset="0"/>
              </a:rPr>
              <a:t>, где можно выделить два этапа. </a:t>
            </a:r>
            <a:endParaRPr lang="ru-RU" dirty="0">
              <a:latin typeface="Garamond" panose="02020404030301010803" pitchFamily="18" charset="0"/>
            </a:endParaRPr>
          </a:p>
        </p:txBody>
      </p:sp>
      <p:pic>
        <p:nvPicPr>
          <p:cNvPr id="5" name="Picture 2" descr="https://ic.pics.livejournal.com/ogbors/46130985/1837706/1837706_2000.jpg"/>
          <p:cNvPicPr>
            <a:picLocks noChangeAspect="1" noChangeArrowheads="1"/>
          </p:cNvPicPr>
          <p:nvPr/>
        </p:nvPicPr>
        <p:blipFill>
          <a:blip r:embed="rId3" cstate="print"/>
          <a:srcRect/>
          <a:stretch>
            <a:fillRect/>
          </a:stretch>
        </p:blipFill>
        <p:spPr bwMode="auto">
          <a:xfrm>
            <a:off x="548700" y="3921388"/>
            <a:ext cx="5216007" cy="2936612"/>
          </a:xfrm>
          <a:prstGeom prst="rect">
            <a:avLst/>
          </a:prstGeom>
          <a:noFill/>
        </p:spPr>
      </p:pic>
      <p:sp>
        <p:nvSpPr>
          <p:cNvPr id="4" name="Прямоугольник 3"/>
          <p:cNvSpPr/>
          <p:nvPr/>
        </p:nvSpPr>
        <p:spPr>
          <a:xfrm>
            <a:off x="5764707" y="3168469"/>
            <a:ext cx="3346109" cy="3785652"/>
          </a:xfrm>
          <a:prstGeom prst="rect">
            <a:avLst/>
          </a:prstGeom>
        </p:spPr>
        <p:txBody>
          <a:bodyPr wrap="square">
            <a:spAutoFit/>
          </a:bodyPr>
          <a:lstStyle/>
          <a:p>
            <a:r>
              <a:rPr lang="ru-RU" sz="2000" dirty="0">
                <a:latin typeface="Garamond" panose="02020404030301010803" pitchFamily="18" charset="0"/>
              </a:rPr>
              <a:t>Особенностью второго этапа – </a:t>
            </a:r>
            <a:r>
              <a:rPr lang="ru-RU" sz="2000" b="1" dirty="0">
                <a:latin typeface="Garamond" panose="02020404030301010803" pitchFamily="18" charset="0"/>
              </a:rPr>
              <a:t>этапа зарождения оппозиционного раннего терроризма </a:t>
            </a:r>
            <a:r>
              <a:rPr lang="ru-RU" sz="2000" dirty="0">
                <a:latin typeface="Garamond" panose="02020404030301010803" pitchFamily="18" charset="0"/>
              </a:rPr>
              <a:t>– является принятие на вооружение оппозицией широкого системного использования терроризма (по аналогии с государством) наряду с продолжающимся использованием его государством.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116632"/>
            <a:ext cx="8229600" cy="3744416"/>
          </a:xfrm>
        </p:spPr>
        <p:txBody>
          <a:bodyPr>
            <a:normAutofit/>
          </a:bodyPr>
          <a:lstStyle/>
          <a:p>
            <a:pPr marL="0" indent="0">
              <a:buNone/>
            </a:pPr>
            <a:r>
              <a:rPr lang="ru-RU" dirty="0" smtClean="0">
                <a:latin typeface="Garamond" panose="02020404030301010803" pitchFamily="18" charset="0"/>
              </a:rPr>
              <a:t>Главное отличие этапов развития раннего терроризма заключается в том, что насилие, лежащее в основе государственного терроризма, кроме политической, имело еще и экономическую мотивацию. </a:t>
            </a:r>
          </a:p>
          <a:p>
            <a:pPr marL="0" indent="0">
              <a:buNone/>
            </a:pPr>
            <a:r>
              <a:rPr lang="ru-RU" dirty="0">
                <a:latin typeface="Garamond" panose="02020404030301010803" pitchFamily="18" charset="0"/>
              </a:rPr>
              <a:t>Как представляется, именно эта историческая особенность раннего терроризма – его частичная экономическая мотивация – послужила причиной квалификации уже всего терроризма после Великой французской революции исключительно как политического, что, по мнению некоторых исследователей, и послужило отправной точкой в его истории.</a:t>
            </a:r>
          </a:p>
          <a:p>
            <a:pPr marL="0" indent="0">
              <a:buNone/>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140968"/>
            <a:ext cx="6213326" cy="32934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98479" y="724922"/>
            <a:ext cx="4213493" cy="3134102"/>
          </a:xfrm>
        </p:spPr>
      </p:pic>
      <p:sp>
        <p:nvSpPr>
          <p:cNvPr id="5" name="Прямоугольник 4"/>
          <p:cNvSpPr/>
          <p:nvPr/>
        </p:nvSpPr>
        <p:spPr>
          <a:xfrm>
            <a:off x="611560" y="260648"/>
            <a:ext cx="4572000" cy="2031325"/>
          </a:xfrm>
          <a:prstGeom prst="rect">
            <a:avLst/>
          </a:prstGeom>
        </p:spPr>
        <p:txBody>
          <a:bodyPr>
            <a:spAutoFit/>
          </a:bodyPr>
          <a:lstStyle/>
          <a:p>
            <a:r>
              <a:rPr lang="ru-RU" dirty="0" smtClean="0">
                <a:latin typeface="Times New Roman" panose="02020603050405020304" pitchFamily="18" charset="0"/>
                <a:ea typeface="Calibri" panose="020F0502020204030204" pitchFamily="34" charset="0"/>
              </a:rPr>
              <a:t>В рамках феодального общества создаются тайные организации, руководимые крупными феодалами и использующие убийство своих противников как средство политической борьбы. Яркими представителями такой организации являются </a:t>
            </a:r>
            <a:r>
              <a:rPr lang="ru-RU" dirty="0" err="1" smtClean="0">
                <a:latin typeface="Times New Roman" panose="02020603050405020304" pitchFamily="18" charset="0"/>
                <a:ea typeface="Calibri" panose="020F0502020204030204" pitchFamily="34" charset="0"/>
              </a:rPr>
              <a:t>ассасины</a:t>
            </a:r>
            <a:r>
              <a:rPr lang="ru-RU" dirty="0" smtClean="0">
                <a:latin typeface="Times New Roman" panose="02020603050405020304" pitchFamily="18" charset="0"/>
                <a:ea typeface="Calibri" panose="020F0502020204030204" pitchFamily="34" charset="0"/>
              </a:rPr>
              <a:t>. </a:t>
            </a:r>
            <a:endParaRPr lang="ru-RU" dirty="0"/>
          </a:p>
        </p:txBody>
      </p:sp>
      <p:sp>
        <p:nvSpPr>
          <p:cNvPr id="6" name="Прямоугольник 5"/>
          <p:cNvSpPr/>
          <p:nvPr/>
        </p:nvSpPr>
        <p:spPr>
          <a:xfrm>
            <a:off x="899592" y="3212976"/>
            <a:ext cx="3312368" cy="3139321"/>
          </a:xfrm>
          <a:prstGeom prst="rect">
            <a:avLst/>
          </a:prstGeom>
        </p:spPr>
        <p:txBody>
          <a:bodyPr wrap="square">
            <a:spAutoFit/>
          </a:bodyPr>
          <a:lstStyle/>
          <a:p>
            <a:r>
              <a:rPr lang="ru-RU" dirty="0" err="1">
                <a:latin typeface="Times New Roman" panose="02020603050405020304" pitchFamily="18" charset="0"/>
                <a:ea typeface="Calibri" panose="020F0502020204030204" pitchFamily="34" charset="0"/>
              </a:rPr>
              <a:t>Ассасины</a:t>
            </a:r>
            <a:r>
              <a:rPr lang="ru-RU" dirty="0">
                <a:latin typeface="Times New Roman" panose="02020603050405020304" pitchFamily="18" charset="0"/>
                <a:ea typeface="Calibri" panose="020F0502020204030204" pitchFamily="34" charset="0"/>
              </a:rPr>
              <a:t> отбирали в свои боевые группы физически сильных молодых людей. Предпочтение отдавалось сиротам, поскольку </a:t>
            </a:r>
            <a:r>
              <a:rPr lang="ru-RU" dirty="0" err="1">
                <a:latin typeface="Times New Roman" panose="02020603050405020304" pitchFamily="18" charset="0"/>
                <a:ea typeface="Calibri" panose="020F0502020204030204" pitchFamily="34" charset="0"/>
              </a:rPr>
              <a:t>ассасину</a:t>
            </a:r>
            <a:r>
              <a:rPr lang="ru-RU" dirty="0">
                <a:latin typeface="Times New Roman" panose="02020603050405020304" pitchFamily="18" charset="0"/>
                <a:ea typeface="Calibri" panose="020F0502020204030204" pitchFamily="34" charset="0"/>
              </a:rPr>
              <a:t> приходилось навечно порвать с семьёй. Старец горы гарантировал им вечное блаженство в райских садах взамен отданной реальной жизни.</a:t>
            </a:r>
            <a:endParaRPr lang="ru-RU" dirty="0"/>
          </a:p>
        </p:txBody>
      </p:sp>
    </p:spTree>
    <p:extLst>
      <p:ext uri="{BB962C8B-B14F-4D97-AF65-F5344CB8AC3E}">
        <p14:creationId xmlns:p14="http://schemas.microsoft.com/office/powerpoint/2010/main" val="189127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16742"/>
            <a:ext cx="8532440" cy="3488322"/>
          </a:xfrm>
        </p:spPr>
        <p:txBody>
          <a:bodyPr>
            <a:normAutofit/>
          </a:bodyPr>
          <a:lstStyle/>
          <a:p>
            <a:pPr marL="0" indent="0">
              <a:buNone/>
            </a:pPr>
            <a:r>
              <a:rPr lang="ru-RU" dirty="0" smtClean="0">
                <a:latin typeface="Century Schoolbook" panose="02040604050505020304" pitchFamily="18" charset="0"/>
              </a:rPr>
              <a:t>Эпоха феодализма в Европе ассоциируется с массовыми казнями, виселицами вдоль дорог, а также актами террора феодальных властителей против своих политических противников. </a:t>
            </a:r>
            <a:r>
              <a:rPr lang="ru-RU" i="1" dirty="0" smtClean="0">
                <a:latin typeface="Century Schoolbook" panose="02040604050505020304" pitchFamily="18" charset="0"/>
              </a:rPr>
              <a:t>Наиболее </a:t>
            </a:r>
            <a:r>
              <a:rPr lang="ru-RU" i="1" dirty="0" smtClean="0">
                <a:latin typeface="Century Schoolbook" panose="02040604050505020304" pitchFamily="18" charset="0"/>
              </a:rPr>
              <a:t>известными террористическими объединениями того времени были сообщества «Козлов» и «Шоферов</a:t>
            </a:r>
            <a:r>
              <a:rPr lang="ru-RU" i="1" dirty="0" smtClean="0">
                <a:latin typeface="Century Schoolbook" panose="02040604050505020304" pitchFamily="18" charset="0"/>
              </a:rPr>
              <a:t>».</a:t>
            </a:r>
            <a:endParaRPr lang="en-US" i="1" dirty="0" smtClean="0">
              <a:latin typeface="Century Schoolbook" panose="02040604050505020304" pitchFamily="18" charset="0"/>
            </a:endParaRPr>
          </a:p>
          <a:p>
            <a:pPr marL="0" indent="0">
              <a:buNone/>
            </a:pPr>
            <a:r>
              <a:rPr lang="ru-RU" dirty="0">
                <a:latin typeface="Century Schoolbook" panose="02040604050505020304" pitchFamily="18" charset="0"/>
              </a:rPr>
              <a:t>Общество «Шоферов», или «Топильщиков», возникло во Франции в конце XVI – начале XVII веков. Его члены жили грабежом, разбоями и убийствами. Шоферы составляли сплоченное общество, управляемое одним руководителем. У них была своя религия, уложение гражданских и религиозных законов, которое, хотя и существовало изустно, неукоснительно соблюдалось и уважалось. </a:t>
            </a:r>
            <a:endParaRPr lang="ru-RU" i="1" dirty="0">
              <a:latin typeface="Century Schoolbook" panose="02040604050505020304" pitchFamily="18" charset="0"/>
            </a:endParaRPr>
          </a:p>
        </p:txBody>
      </p:sp>
      <p:sp>
        <p:nvSpPr>
          <p:cNvPr id="2" name="Прямоугольник 1"/>
          <p:cNvSpPr/>
          <p:nvPr/>
        </p:nvSpPr>
        <p:spPr>
          <a:xfrm>
            <a:off x="827584" y="116632"/>
            <a:ext cx="8316416" cy="400110"/>
          </a:xfrm>
          <a:prstGeom prst="rect">
            <a:avLst/>
          </a:prstGeom>
        </p:spPr>
        <p:txBody>
          <a:bodyPr wrap="square">
            <a:spAutoFit/>
          </a:bodyPr>
          <a:lstStyle/>
          <a:p>
            <a:r>
              <a:rPr lang="ru-RU" sz="2000" b="1" dirty="0" smtClean="0">
                <a:solidFill>
                  <a:srgbClr val="FF0000"/>
                </a:solidFill>
                <a:latin typeface="Times New Roman" panose="02020603050405020304" pitchFamily="18" charset="0"/>
                <a:ea typeface="Calibri" panose="020F0502020204030204" pitchFamily="34" charset="0"/>
              </a:rPr>
              <a:t>2. Первые </a:t>
            </a:r>
            <a:r>
              <a:rPr lang="ru-RU" sz="2000" b="1" dirty="0">
                <a:solidFill>
                  <a:srgbClr val="FF0000"/>
                </a:solidFill>
                <a:latin typeface="Times New Roman" panose="02020603050405020304" pitchFamily="18" charset="0"/>
                <a:ea typeface="Calibri" panose="020F0502020204030204" pitchFamily="34" charset="0"/>
              </a:rPr>
              <a:t>террористические общества древности и Средневековья</a:t>
            </a:r>
            <a:endParaRPr lang="ru-RU" sz="2000" dirty="0">
              <a:solidFill>
                <a:srgbClr val="FF0000"/>
              </a:solidFill>
            </a:endParaRPr>
          </a:p>
        </p:txBody>
      </p:sp>
      <p:sp>
        <p:nvSpPr>
          <p:cNvPr id="4" name="Прямоугольник 3"/>
          <p:cNvSpPr/>
          <p:nvPr/>
        </p:nvSpPr>
        <p:spPr>
          <a:xfrm>
            <a:off x="623030" y="4149080"/>
            <a:ext cx="3009458" cy="2031325"/>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Если «Шоферы» действовали в пригородах, общество «Козлов», являются примером того, как деревенские жители пытались свергнуть иго феодализма. </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4149080"/>
            <a:ext cx="5076056" cy="25422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88640"/>
            <a:ext cx="4896544" cy="2304256"/>
          </a:xfrm>
        </p:spPr>
        <p:txBody>
          <a:bodyPr>
            <a:normAutofit/>
          </a:bodyPr>
          <a:lstStyle/>
          <a:p>
            <a:pPr marL="0" indent="0">
              <a:buNone/>
            </a:pPr>
            <a:r>
              <a:rPr lang="ru-RU" dirty="0">
                <a:latin typeface="Century Schoolbook" panose="02040604050505020304" pitchFamily="18" charset="0"/>
              </a:rPr>
              <a:t>Самым крупным и значимым сообществом была возникшая в </a:t>
            </a:r>
            <a:r>
              <a:rPr lang="ru-RU" b="1" dirty="0">
                <a:latin typeface="Century Schoolbook" panose="02040604050505020304" pitchFamily="18" charset="0"/>
              </a:rPr>
              <a:t>Испании</a:t>
            </a:r>
            <a:r>
              <a:rPr lang="ru-RU" dirty="0">
                <a:latin typeface="Century Schoolbook" panose="02040604050505020304" pitchFamily="18" charset="0"/>
              </a:rPr>
              <a:t> в середине XV века организация «</a:t>
            </a:r>
            <a:r>
              <a:rPr lang="ru-RU" dirty="0" err="1">
                <a:latin typeface="Century Schoolbook" panose="02040604050505020304" pitchFamily="18" charset="0"/>
              </a:rPr>
              <a:t>Гардуна</a:t>
            </a:r>
            <a:r>
              <a:rPr lang="ru-RU" dirty="0">
                <a:latin typeface="Century Schoolbook" panose="02040604050505020304" pitchFamily="18" charset="0"/>
              </a:rPr>
              <a:t>», или «Орден Пылающего Сердца», ставившая своей целью уничтожение на территории Испании евреев и мавров. </a:t>
            </a:r>
            <a:endParaRPr lang="ru-RU" dirty="0" smtClean="0">
              <a:latin typeface="Century Schoolbook" panose="02040604050505020304" pitchFamily="18" charset="0"/>
            </a:endParaRPr>
          </a:p>
          <a:p>
            <a:pPr marL="0" indent="0">
              <a:buNone/>
            </a:pPr>
            <a:endParaRPr lang="ru-RU" sz="1800" dirty="0">
              <a:latin typeface="Century Schoolbook" panose="02040604050505020304" pitchFamily="18" charset="0"/>
            </a:endParaRPr>
          </a:p>
        </p:txBody>
      </p:sp>
      <p:sp>
        <p:nvSpPr>
          <p:cNvPr id="4" name="Прямоугольник 3"/>
          <p:cNvSpPr/>
          <p:nvPr/>
        </p:nvSpPr>
        <p:spPr>
          <a:xfrm>
            <a:off x="5389280" y="2276872"/>
            <a:ext cx="3744416" cy="2246769"/>
          </a:xfrm>
          <a:prstGeom prst="rect">
            <a:avLst/>
          </a:prstGeom>
        </p:spPr>
        <p:txBody>
          <a:bodyPr wrap="square">
            <a:spAutoFit/>
          </a:bodyPr>
          <a:lstStyle/>
          <a:p>
            <a:r>
              <a:rPr lang="ru-RU" sz="2000" dirty="0">
                <a:latin typeface="Century Schoolbook" panose="02040604050505020304" pitchFamily="18" charset="0"/>
                <a:ea typeface="Calibri" panose="020F0502020204030204" pitchFamily="34" charset="0"/>
              </a:rPr>
              <a:t>Историки терроризма обязательно упоминают так называемый «пороховой заговор» (1605) капитана английской армии Гая Фокса против парламента и короля Якова I. </a:t>
            </a:r>
            <a:endParaRPr lang="ru-RU" sz="2000" dirty="0">
              <a:latin typeface="Century Schoolbook" panose="02040604050505020304" pitchFamily="18" charset="0"/>
            </a:endParaRPr>
          </a:p>
        </p:txBody>
      </p:sp>
      <p:sp>
        <p:nvSpPr>
          <p:cNvPr id="5" name="Прямоугольник 4"/>
          <p:cNvSpPr/>
          <p:nvPr/>
        </p:nvSpPr>
        <p:spPr>
          <a:xfrm>
            <a:off x="625302" y="4030197"/>
            <a:ext cx="4777720" cy="2862322"/>
          </a:xfrm>
          <a:prstGeom prst="rect">
            <a:avLst/>
          </a:prstGeom>
        </p:spPr>
        <p:txBody>
          <a:bodyPr wrap="square">
            <a:spAutoFit/>
          </a:bodyPr>
          <a:lstStyle/>
          <a:p>
            <a:pPr indent="450215" algn="just"/>
            <a:r>
              <a:rPr lang="ru-RU" dirty="0">
                <a:latin typeface="Times New Roman" panose="02020603050405020304" pitchFamily="18" charset="0"/>
              </a:rPr>
              <a:t>Происхождение массового террора связывают с Великой Французской революцией (1789–1795), которая сопровождалась кровавой расплатой шедшей к власти буржуазии со своими противниками. Робеспьер был главным идеологом и вдохновителем Большого Террора. Он объявил террор внутренней политикой целого государства, направленной на истребление аристократии как класса.</a:t>
            </a:r>
            <a:endParaRPr lang="ru-RU" dirty="0">
              <a:effectLst/>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482902"/>
            <a:ext cx="2569536" cy="237509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788" y="2276872"/>
            <a:ext cx="2641544" cy="1753325"/>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364" y="32890"/>
            <a:ext cx="3203848" cy="2349489"/>
          </a:xfrm>
          <a:prstGeom prst="rect">
            <a:avLst/>
          </a:prstGeom>
        </p:spPr>
      </p:pic>
    </p:spTree>
    <p:extLst>
      <p:ext uri="{BB962C8B-B14F-4D97-AF65-F5344CB8AC3E}">
        <p14:creationId xmlns:p14="http://schemas.microsoft.com/office/powerpoint/2010/main" val="82129310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TM10001105[[fn=Уголки]]</Template>
  <TotalTime>111</TotalTime>
  <Words>1092</Words>
  <Application>Microsoft Office PowerPoint</Application>
  <PresentationFormat>Экран (4:3)</PresentationFormat>
  <Paragraphs>37</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Calibri</vt:lpstr>
      <vt:lpstr>Century Schoolbook</vt:lpstr>
      <vt:lpstr>Franklin Gothic Book</vt:lpstr>
      <vt:lpstr>Garamond</vt:lpstr>
      <vt:lpstr>Times New Roman</vt:lpstr>
      <vt:lpstr>Crop</vt:lpstr>
      <vt:lpstr>Лекция 6.  Истоки зарождения терроризма в России и за рубежом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Истоки зарождения терроризма в России и за рубежом</dc:title>
  <dc:creator>Пользователь Windows</dc:creator>
  <cp:lastModifiedBy>Roman</cp:lastModifiedBy>
  <cp:revision>15</cp:revision>
  <dcterms:created xsi:type="dcterms:W3CDTF">2020-01-06T11:59:03Z</dcterms:created>
  <dcterms:modified xsi:type="dcterms:W3CDTF">2021-04-19T06:26:45Z</dcterms:modified>
</cp:coreProperties>
</file>