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C8FF724-00B8-4E35-88C8-7AC5FEDD104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F460698-7A44-49D5-AAE8-BA6B14BC775F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4193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F724-00B8-4E35-88C8-7AC5FEDD104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0698-7A44-49D5-AAE8-BA6B14BC7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F724-00B8-4E35-88C8-7AC5FEDD104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0698-7A44-49D5-AAE8-BA6B14BC7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78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F724-00B8-4E35-88C8-7AC5FEDD104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0698-7A44-49D5-AAE8-BA6B14BC7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1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8FF724-00B8-4E35-88C8-7AC5FEDD104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460698-7A44-49D5-AAE8-BA6B14BC775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09753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F724-00B8-4E35-88C8-7AC5FEDD104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0698-7A44-49D5-AAE8-BA6B14BC7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6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F724-00B8-4E35-88C8-7AC5FEDD104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0698-7A44-49D5-AAE8-BA6B14BC7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3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F724-00B8-4E35-88C8-7AC5FEDD104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0698-7A44-49D5-AAE8-BA6B14BC7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7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F724-00B8-4E35-88C8-7AC5FEDD104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60698-7A44-49D5-AAE8-BA6B14BC7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37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8FF724-00B8-4E35-88C8-7AC5FEDD104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460698-7A44-49D5-AAE8-BA6B14BC77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656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8FF724-00B8-4E35-88C8-7AC5FEDD104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460698-7A44-49D5-AAE8-BA6B14BC77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345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3C8FF724-00B8-4E35-88C8-7AC5FEDD1044}" type="datetimeFigureOut">
              <a:rPr lang="ru-RU" smtClean="0"/>
              <a:t>07.06.2021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8F460698-7A44-49D5-AAE8-BA6B14BC775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612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5184">
          <p15:clr>
            <a:srgbClr val="F26B43"/>
          </p15:clr>
        </p15:guide>
        <p15:guide id="4294967295" pos="702">
          <p15:clr>
            <a:srgbClr val="F26B43"/>
          </p15:clr>
        </p15:guide>
        <p15:guide id="4294967295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06488"/>
            <a:ext cx="8352928" cy="187220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Идеологические и духовно-нравственные аспекты противодействия религиозно-политическому экстремизму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996952"/>
            <a:ext cx="7056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/>
              <a:t>1</a:t>
            </a:r>
            <a:r>
              <a:rPr lang="ru-RU" b="1" dirty="0"/>
              <a:t>. Сущность комплексного подхода к проблеме противодействия религиозно-политическому экстремизму.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b="1" dirty="0" smtClean="0"/>
              <a:t>2</a:t>
            </a:r>
            <a:r>
              <a:rPr lang="ru-RU" b="1" dirty="0"/>
              <a:t>. Стратегия идеологического противодействия религиозно-политическому экстремизму.</a:t>
            </a:r>
            <a:endParaRPr lang="ru-RU" dirty="0"/>
          </a:p>
          <a:p>
            <a:pPr algn="just">
              <a:lnSpc>
                <a:spcPct val="150000"/>
              </a:lnSpc>
            </a:pPr>
            <a:r>
              <a:rPr lang="ru-RU" b="1" dirty="0" smtClean="0"/>
              <a:t>3</a:t>
            </a:r>
            <a:r>
              <a:rPr lang="ru-RU" b="1" dirty="0"/>
              <a:t>. Диалог культур, гуманистическое просвещение и воспитание как факторы противодействия религиозно-политическому экстремизму.</a:t>
            </a:r>
            <a:endParaRPr lang="ru-RU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188640"/>
            <a:ext cx="8229600" cy="2520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Общество и государство должны бороться со всеми проявлениями экстремизма совместно. </a:t>
            </a:r>
            <a:r>
              <a:rPr lang="ru-RU" dirty="0"/>
              <a:t>Государство должно устранить социально-экономические предпосылки, способствующие возникновению религиозно-политического экстремизма, пресекать противозаконную деятельность экстремистов. Общество с помощью различных объединений и учреждений (в том числе СМИ) должно идеологически противодействовать религиозно-политическому экстремизму противопоставляя, его идеологии гуманистические идеи мира, толерантности, гражданского согласия.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://www.sakharov-center.ru/sites/default/files/2017-09/obse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068960"/>
            <a:ext cx="6336704" cy="3564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188640"/>
            <a:ext cx="8229600" cy="2049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Во всех этих процессах должны участвовать представители государственной власти, местного самоуправления, ученые, деятели культуры, духовенство, педагогические коллективы и средства массовой информации.</a:t>
            </a:r>
            <a:endParaRPr lang="ru-RU" dirty="0"/>
          </a:p>
        </p:txBody>
      </p:sp>
      <p:pic>
        <p:nvPicPr>
          <p:cNvPr id="2050" name="Picture 2" descr="https://www.lider-press.by/images/articles/2017/october/raznoe/infomezzo3-mediawiremobiledot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6544801" cy="4145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908720"/>
            <a:ext cx="8532440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Для того чтобы противодействие идеологии экстремизма было эффективным, ему необходимо придать комплексный характер. Оно должно охватывать: </a:t>
            </a:r>
          </a:p>
          <a:p>
            <a:r>
              <a:rPr lang="ru-RU" dirty="0" smtClean="0"/>
              <a:t>во-первых, социально ориентированные экономические реформы; </a:t>
            </a:r>
          </a:p>
          <a:p>
            <a:r>
              <a:rPr lang="ru-RU" dirty="0" smtClean="0"/>
              <a:t>во-вторых, борьбу против коррупции, бюрократизма, национализма во всех его проявлениях; </a:t>
            </a:r>
          </a:p>
          <a:p>
            <a:r>
              <a:rPr lang="ru-RU" dirty="0" smtClean="0"/>
              <a:t>в-третьих, создание широкой информационной базы; </a:t>
            </a:r>
          </a:p>
          <a:p>
            <a:r>
              <a:rPr lang="ru-RU" dirty="0" smtClean="0"/>
              <a:t>в-четвертых, разработку общенациональной идеи.</a:t>
            </a:r>
            <a:endParaRPr lang="ru-RU" dirty="0"/>
          </a:p>
        </p:txBody>
      </p:sp>
      <p:pic>
        <p:nvPicPr>
          <p:cNvPr id="15362" name="Picture 2" descr="https://resettogrow.com/wp-content/uploads/2015/04/cont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6793" y="4456704"/>
            <a:ext cx="2077207" cy="24012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25152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1. Сущность комплексного подхода к проблеме противодействия религиозно-политическому экстремизму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2118" y="404664"/>
            <a:ext cx="3790764" cy="1885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В противодействии религиозно-политическому экстремизму силовые методы неизбежны, но тут должна быть целая система всевозможных мер: политических, экономических и психологических. </a:t>
            </a:r>
            <a:endParaRPr lang="ru-RU" sz="1800" dirty="0"/>
          </a:p>
        </p:txBody>
      </p:sp>
      <p:pic>
        <p:nvPicPr>
          <p:cNvPr id="14338" name="Picture 2" descr="https://mybiz.ru/wp-content/uploads/2015/02/net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1176"/>
            <a:ext cx="4525168" cy="33938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7984" y="38610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Для противодействия идеологии экстремизма необходима широкая культурно-просветительская работа, пропаганда светских духовно-нравственных ценностей, а также религиозное просвещение масс, направленное на раскрытие сущности идеологии религиозного экстремизма.</a:t>
            </a:r>
            <a:endParaRPr lang="ru-RU" dirty="0"/>
          </a:p>
        </p:txBody>
      </p:sp>
      <p:pic>
        <p:nvPicPr>
          <p:cNvPr id="5" name="Picture 2" descr="http://9schoolkam.ucoz.ru/Toropova/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679" y="2564904"/>
            <a:ext cx="3487813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908720"/>
            <a:ext cx="8604448" cy="2160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Рост религиозно-политического экстремизма и терроризма в России происходит на фоне общего роста числа его проявлений в мире. Размах террористических акций дал основание западным исследователям называть последние два десятилетия фазой «века терроризма». Серьезными причинами, порождающими экстремизм и терроризм, стали: криминализация общества; стремление организованной преступности к рычагам власти; коррумпированность властных структур.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6632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2. Стратегия идеологического противодействия религиозно-политическому экстремизму</a:t>
            </a:r>
            <a:endParaRPr lang="ru-RU" dirty="0"/>
          </a:p>
        </p:txBody>
      </p:sp>
      <p:pic>
        <p:nvPicPr>
          <p:cNvPr id="4" name="Picture 2" descr="http://maksatiha-adm.ru/wp-content/uploads/2016/04/5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56992"/>
            <a:ext cx="4453528" cy="29678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3339852"/>
            <a:ext cx="3816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Совершенствование политических, экономических, социальных и правовых мер, позволяющих обеспечить предупреждение экстремизма и терроризма, должно занимать одно из ведущих мест в деятельности государственных и муниципальных органов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0"/>
            <a:ext cx="8892480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Основными </a:t>
            </a:r>
            <a:r>
              <a:rPr lang="ru-RU" dirty="0" smtClean="0"/>
              <a:t>принципами разработки Программы должны быть: </a:t>
            </a:r>
          </a:p>
          <a:p>
            <a:r>
              <a:rPr lang="ru-RU" dirty="0" smtClean="0"/>
              <a:t>1. Целенаправленность (определение ряда целей и задач, которые будут решаться на основе единых подходов и общепринятых принципов и направляться на борьбу с религиозным экстремизмом). </a:t>
            </a:r>
          </a:p>
          <a:p>
            <a:r>
              <a:rPr lang="ru-RU" dirty="0" smtClean="0"/>
              <a:t>2. Ориентация на конкретный результат (достижение реальных результатов, которые должны проявляться в повсеместном улучшении религиозной ситуации). </a:t>
            </a:r>
          </a:p>
          <a:p>
            <a:r>
              <a:rPr lang="ru-RU" dirty="0" smtClean="0"/>
              <a:t>3. Осуществление непрерывного мониторинга Программы (определение степени ее эффективности и внесение необходимых корректив). </a:t>
            </a:r>
          </a:p>
          <a:p>
            <a:r>
              <a:rPr lang="ru-RU" dirty="0" smtClean="0"/>
              <a:t>4. Комплексность (реализация скоординированного и сбалансированного подхода государственных органов при широкой поддержке со стороны общественности и традиционных религиозных организаций). </a:t>
            </a:r>
          </a:p>
          <a:p>
            <a:r>
              <a:rPr lang="ru-RU" dirty="0" smtClean="0"/>
              <a:t>5. Научность (факты и прогнозы, достигаемые при широком использовании современных научных методик, объединение усилий ведущих ученых, богословов, медиков, политологов, историков, философов, социологов и др. при изучении проблемы распространения экстремистских идей). </a:t>
            </a:r>
          </a:p>
          <a:p>
            <a:r>
              <a:rPr lang="ru-RU" dirty="0" smtClean="0"/>
              <a:t>6. Реалистичность (применение сбалансированного подхода, строящегося на широком использовании мер правоохранительного, профилактического и </a:t>
            </a:r>
            <a:r>
              <a:rPr lang="ru-RU" dirty="0" err="1" smtClean="0"/>
              <a:t>контрпропагандистского</a:t>
            </a:r>
            <a:r>
              <a:rPr lang="ru-RU" dirty="0" smtClean="0"/>
              <a:t> характера, направленных на достижение полноценного контроля над этой проблемой со стороны государства и последовательное снижение ее негативного воздействия на общество). </a:t>
            </a:r>
          </a:p>
          <a:p>
            <a:r>
              <a:rPr lang="ru-RU" dirty="0" smtClean="0"/>
              <a:t>7. Широта охвата (проблема борьбы с религиозным экстремизмом в равной степени влияет на безопасность личности, общества и государства). </a:t>
            </a:r>
          </a:p>
          <a:p>
            <a:r>
              <a:rPr lang="ru-RU" dirty="0" smtClean="0"/>
              <a:t>8. Публичность (снижение уровня угрозы религиозного экстремизма развитию общества, что может быть достигнуто лишь совместными действиями государственных и муниципальных органов). </a:t>
            </a:r>
          </a:p>
          <a:p>
            <a:r>
              <a:rPr lang="ru-RU" dirty="0" smtClean="0"/>
              <a:t>9. Международное сотрудничество (проблема борьбы с религиозным экстремизмом приобрела трансграничный и транснациональный характер, особенно явно это прослеживается с начала 90-х годов).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0728" y="332656"/>
            <a:ext cx="8363272" cy="5835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ходе реализации вышеуказанных целей Программы должны быть обеспечены: </a:t>
            </a:r>
          </a:p>
          <a:p>
            <a:r>
              <a:rPr lang="ru-RU" dirty="0" smtClean="0"/>
              <a:t>разработка и реализация конкретных мероприятий, способствующих снижению количества граждан, в особенности молодежи, вовлекаемых в деструктивные религиозные организации, секты и течения; </a:t>
            </a:r>
          </a:p>
          <a:p>
            <a:r>
              <a:rPr lang="ru-RU" dirty="0" smtClean="0"/>
              <a:t>совершенствование нормативной правовой базы в области противодействия религиозному экстремизму с приближением ее к международным стандартам; </a:t>
            </a:r>
          </a:p>
          <a:p>
            <a:r>
              <a:rPr lang="ru-RU" dirty="0" smtClean="0"/>
              <a:t>реализация мероприятий, направленных на выявление мест тиражирования печатных материалов, аудио-, видеотехники и иных носителей информации экстремистского содержания, снижение активности и пресечение деятельности религиозно-экстремистских организаций.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1124308"/>
            <a:ext cx="8219256" cy="1991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Особая роль в идеологическом противостоянии религиозно-политическому экстремизму принадлежит </a:t>
            </a:r>
            <a:r>
              <a:rPr lang="ru-RU" b="1" dirty="0" smtClean="0"/>
              <a:t>культуре</a:t>
            </a:r>
            <a:r>
              <a:rPr lang="ru-RU" dirty="0" smtClean="0"/>
              <a:t>. Применительно к терроризму у культуры есть духовно-творческий антитеррористический потенциал, который может служить мощным рупором пропаганды единства, целостности, дружбы, – т.е. борьбы с проявлением идеологии и практики экстремизма. </a:t>
            </a:r>
            <a:endParaRPr lang="ru-RU" dirty="0"/>
          </a:p>
        </p:txBody>
      </p:sp>
      <p:pic>
        <p:nvPicPr>
          <p:cNvPr id="7170" name="Picture 2" descr="https://news-armavir.ru/sites/default/files/fields/node.news.field_image/2019-03/imag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140968"/>
            <a:ext cx="4968552" cy="33123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0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</a:rPr>
              <a:t>3. Диалог культур, гуманистическое просвещение и воспитание как факторы противодействия религиозно-политическому экстремизму</a:t>
            </a:r>
            <a:endParaRPr lang="ru-RU" dirty="0"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332656"/>
            <a:ext cx="8229600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Большую роль в противодействии идеологии экстремизма может сыграть </a:t>
            </a:r>
            <a:r>
              <a:rPr lang="ru-RU" b="1" dirty="0" smtClean="0"/>
              <a:t>общественность</a:t>
            </a:r>
            <a:r>
              <a:rPr lang="ru-RU" dirty="0" smtClean="0"/>
              <a:t>. Она должна формировать такое мнение, чтобы «фанатикам, агрессорам, националистам» и другим подобным им стало неуютно в нашем обществе, где бы они не стали пропагандировать свои идеи: на работе, среди друзей, родственников. Надо окружить их плотной стеной осуждения и непринятия.</a:t>
            </a:r>
            <a:endParaRPr lang="ru-RU" dirty="0"/>
          </a:p>
        </p:txBody>
      </p:sp>
      <p:pic>
        <p:nvPicPr>
          <p:cNvPr id="6146" name="Picture 2" descr="https://steemitimages.com/DQmdT3QfBuYu5dtLp14sbfMCoFdiLPzDWNgM6gi7K1HpEih/GettyImages-465028930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120" y="2348880"/>
            <a:ext cx="4608512" cy="4043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260648"/>
            <a:ext cx="82296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Кроме того, сегодня в России на передний идеологический план должно быть выдвинуто формирование </a:t>
            </a:r>
            <a:r>
              <a:rPr lang="ru-RU" b="1" dirty="0" smtClean="0"/>
              <a:t>толерантности</a:t>
            </a:r>
            <a:r>
              <a:rPr lang="ru-RU" dirty="0" smtClean="0"/>
              <a:t>, терпимости. Причем речь идет не просто о понимании терпимости как воздержания от гнева, раздражения, осуждения и других негативных действий, которые могут обострить любые отношения между людьми. Терпимость должна базироваться не на страхе за негативные последствия от собственной невоздержанности, а на стремлении одного человека понять и принять другого, проникнуть в ценности его духовного мира и без осуждения, дружелюбно и терпимо найти общие пути взаимопонимания и сотрудничества. </a:t>
            </a:r>
            <a:endParaRPr lang="ru-RU" dirty="0"/>
          </a:p>
        </p:txBody>
      </p:sp>
      <p:pic>
        <p:nvPicPr>
          <p:cNvPr id="5122" name="Picture 2" descr="https://big-rostov.ru/wp-content/uploads/2018/03/2411655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212976"/>
            <a:ext cx="3528392" cy="3325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57</TotalTime>
  <Words>868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Franklin Gothic Book</vt:lpstr>
      <vt:lpstr>Times New Roman</vt:lpstr>
      <vt:lpstr>Crop</vt:lpstr>
      <vt:lpstr>Идеологические и духовно-нравственные аспекты противодействия религиозно-политическому экстремизму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Идеологические и духовно-нравственные аспекты противодействия религиозно-политическому экстремизму</dc:title>
  <dc:creator>Пользователь Windows</dc:creator>
  <cp:lastModifiedBy>Roman</cp:lastModifiedBy>
  <cp:revision>7</cp:revision>
  <dcterms:created xsi:type="dcterms:W3CDTF">2020-01-06T16:23:36Z</dcterms:created>
  <dcterms:modified xsi:type="dcterms:W3CDTF">2021-06-07T18:47:03Z</dcterms:modified>
</cp:coreProperties>
</file>