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61E5FA7-8A2A-4854-B6AD-739489DF3BC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B955480-16E9-4F71-A309-B7A1CA79EE7B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33635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5FA7-8A2A-4854-B6AD-739489DF3BC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55480-16E9-4F71-A309-B7A1CA79E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30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5FA7-8A2A-4854-B6AD-739489DF3BC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55480-16E9-4F71-A309-B7A1CA79E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96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5FA7-8A2A-4854-B6AD-739489DF3BC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55480-16E9-4F71-A309-B7A1CA79E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1E5FA7-8A2A-4854-B6AD-739489DF3BC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955480-16E9-4F71-A309-B7A1CA79EE7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27917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5FA7-8A2A-4854-B6AD-739489DF3BC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55480-16E9-4F71-A309-B7A1CA79E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25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5FA7-8A2A-4854-B6AD-739489DF3BC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55480-16E9-4F71-A309-B7A1CA79E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76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5FA7-8A2A-4854-B6AD-739489DF3BC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55480-16E9-4F71-A309-B7A1CA79E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07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5FA7-8A2A-4854-B6AD-739489DF3BC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55480-16E9-4F71-A309-B7A1CA79E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84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1E5FA7-8A2A-4854-B6AD-739489DF3BC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955480-16E9-4F71-A309-B7A1CA79EE7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619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1E5FA7-8A2A-4854-B6AD-739489DF3BC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955480-16E9-4F71-A309-B7A1CA79EE7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717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61E5FA7-8A2A-4854-B6AD-739489DF3BC9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B955480-16E9-4F71-A309-B7A1CA79EE7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213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1225202"/>
          </a:xfrm>
        </p:spPr>
        <p:txBody>
          <a:bodyPr/>
          <a:lstStyle/>
          <a:p>
            <a:r>
              <a:rPr lang="ru-RU" sz="3600" dirty="0" smtClean="0"/>
              <a:t>Лекция 5. Понятие </a:t>
            </a:r>
            <a:r>
              <a:rPr lang="ru-RU" sz="3600" dirty="0"/>
              <a:t>«терроризм» и классификация видов терроризма</a:t>
            </a:r>
          </a:p>
        </p:txBody>
      </p:sp>
    </p:spTree>
    <p:extLst>
      <p:ext uri="{BB962C8B-B14F-4D97-AF65-F5344CB8AC3E}">
        <p14:creationId xmlns:p14="http://schemas.microsoft.com/office/powerpoint/2010/main" val="257093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9971" y="234272"/>
            <a:ext cx="5335840" cy="6525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А. Т. </a:t>
            </a:r>
            <a:r>
              <a:rPr lang="ru-RU" dirty="0" err="1">
                <a:latin typeface="Century Schoolbook" panose="02040604050505020304" pitchFamily="18" charset="0"/>
              </a:rPr>
              <a:t>Юношев</a:t>
            </a:r>
            <a:r>
              <a:rPr lang="ru-RU" dirty="0">
                <a:latin typeface="Century Schoolbook" panose="02040604050505020304" pitchFamily="18" charset="0"/>
              </a:rPr>
              <a:t> и К. С. Гордеева выделяют следующие направления развития терроризма в XX и XXI вв.: </a:t>
            </a:r>
            <a:r>
              <a:rPr lang="ru-RU" b="1" i="1" dirty="0">
                <a:latin typeface="Century Schoolbook" panose="02040604050505020304" pitchFamily="18" charset="0"/>
              </a:rPr>
              <a:t>ультралевое, ультраправое, </a:t>
            </a:r>
            <a:r>
              <a:rPr lang="ru-RU" b="1" i="1" dirty="0" err="1">
                <a:latin typeface="Century Schoolbook" panose="02040604050505020304" pitchFamily="18" charset="0"/>
              </a:rPr>
              <a:t>этнонационалистическое</a:t>
            </a:r>
            <a:r>
              <a:rPr lang="ru-RU" b="1" i="1" dirty="0">
                <a:latin typeface="Century Schoolbook" panose="02040604050505020304" pitchFamily="18" charset="0"/>
              </a:rPr>
              <a:t> и религиозное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Century Schoolbook" panose="02040604050505020304" pitchFamily="18" charset="0"/>
              </a:rPr>
              <a:t>- </a:t>
            </a:r>
            <a:r>
              <a:rPr lang="ru-RU" b="1" dirty="0">
                <a:latin typeface="Century Schoolbook" panose="02040604050505020304" pitchFamily="18" charset="0"/>
              </a:rPr>
              <a:t>Ультралевый</a:t>
            </a:r>
            <a:r>
              <a:rPr lang="ru-RU" dirty="0">
                <a:latin typeface="Century Schoolbook" panose="02040604050505020304" pitchFamily="18" charset="0"/>
              </a:rPr>
              <a:t> терроризм </a:t>
            </a:r>
            <a:r>
              <a:rPr lang="ru-RU" dirty="0" smtClean="0">
                <a:latin typeface="Century Schoolbook" panose="02040604050505020304" pitchFamily="18" charset="0"/>
              </a:rPr>
              <a:t>выступает </a:t>
            </a:r>
            <a:r>
              <a:rPr lang="ru-RU" dirty="0">
                <a:latin typeface="Century Schoolbook" panose="02040604050505020304" pitchFamily="18" charset="0"/>
              </a:rPr>
              <a:t>за немедленное разрушение существующей государственной системы и построение «более справедливого» общества, прелюдией к которому </a:t>
            </a:r>
            <a:r>
              <a:rPr lang="ru-RU" dirty="0" smtClean="0">
                <a:latin typeface="Century Schoolbook" panose="02040604050505020304" pitchFamily="18" charset="0"/>
              </a:rPr>
              <a:t>становится </a:t>
            </a:r>
            <a:r>
              <a:rPr lang="ru-RU" dirty="0">
                <a:latin typeface="Century Schoolbook" panose="02040604050505020304" pitchFamily="18" charset="0"/>
              </a:rPr>
              <a:t>уничтожение представителей власти и массовое запугивание населения.</a:t>
            </a:r>
            <a:endParaRPr lang="ru-RU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b="1" dirty="0">
                <a:latin typeface="Century Schoolbook" panose="02040604050505020304" pitchFamily="18" charset="0"/>
              </a:rPr>
              <a:t>Ультраправый </a:t>
            </a:r>
            <a:r>
              <a:rPr lang="ru-RU" dirty="0">
                <a:latin typeface="Century Schoolbook" panose="02040604050505020304" pitchFamily="18" charset="0"/>
              </a:rPr>
              <a:t>терроризм обычно базируется на полном отрицании демократических институтов правового государства, яростном неприятии правящего режима, расизме, религиозной нетерпимости, вере в существование тайных </a:t>
            </a:r>
            <a:r>
              <a:rPr lang="ru-RU" dirty="0" smtClean="0">
                <a:latin typeface="Century Schoolbook" panose="02040604050505020304" pitchFamily="18" charset="0"/>
              </a:rPr>
              <a:t>заговоров.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811" y="903438"/>
            <a:ext cx="5862138" cy="3916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682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2628" y="1774371"/>
            <a:ext cx="5956479" cy="242751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b="1" dirty="0" err="1">
                <a:latin typeface="Century Schoolbook" panose="02040604050505020304" pitchFamily="18" charset="0"/>
              </a:rPr>
              <a:t>Этнонационалистический</a:t>
            </a:r>
            <a:r>
              <a:rPr lang="ru-RU" dirty="0">
                <a:latin typeface="Century Schoolbook" panose="02040604050505020304" pitchFamily="18" charset="0"/>
              </a:rPr>
              <a:t> терроризм стремится отстоять и расширить права этноса в политической сфере, в его основе лежит конфликт между признанием естественного права народов на самоопределение и принципом национального единства и территориальной целостности государства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377" y="1048718"/>
            <a:ext cx="5059250" cy="3362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0688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4657" y="195943"/>
            <a:ext cx="11103429" cy="64552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latin typeface="Century Schoolbook" panose="02040604050505020304" pitchFamily="18" charset="0"/>
              </a:rPr>
              <a:t>Ближневосточный терроризм </a:t>
            </a:r>
            <a:r>
              <a:rPr lang="ru-RU" dirty="0">
                <a:latin typeface="Century Schoolbook" panose="02040604050505020304" pitchFamily="18" charset="0"/>
              </a:rPr>
              <a:t>– это самое яркое в мире проявление </a:t>
            </a:r>
            <a:r>
              <a:rPr lang="ru-RU" dirty="0" err="1">
                <a:latin typeface="Century Schoolbook" panose="02040604050505020304" pitchFamily="18" charset="0"/>
              </a:rPr>
              <a:t>этнонационалистического</a:t>
            </a:r>
            <a:r>
              <a:rPr lang="ru-RU" dirty="0">
                <a:latin typeface="Century Schoolbook" panose="02040604050505020304" pitchFamily="18" charset="0"/>
              </a:rPr>
              <a:t> терроризма. Ближний Восток – колыбель трех ведущих мировых религий (христианство, ислам, иудаизм) – один из тех регионов мира, где сложнейшие социально-экономические национально-территориальные, конфессиональные и геополитические противоречия развивались веками. Сформировав почву для непримиримого религиозного фанатизма у каждой из сторон исторически терроризм на Ближнем Востоке стал привычной формой выражения конфликта. Современные границы ближневосточных государств и характер политических режимов во многих из них – прямой результат колониальной политики европейских держав в XIX веке и итогов двух мировых войн. Начиная с 80-х годов прошлого века ближневосточный терроризм включал в себя несколько разновидностей:</a:t>
            </a:r>
          </a:p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–	атаки смертников и другие операции против израильских и западных сил в Ливане;</a:t>
            </a:r>
          </a:p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–	боевые действия различных вооруженных формирований в Ливане;</a:t>
            </a:r>
          </a:p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–	государственный терроризм Ливии, Сирии, Ирака и Ирана;</a:t>
            </a:r>
          </a:p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–	 «самостоятельный» терроризм различных структур, своего рода «свободный террористический полет»;</a:t>
            </a:r>
          </a:p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–	теракты в поддержку палестинского народа;</a:t>
            </a:r>
          </a:p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–	антиизраильские и антизападные теракты в Европе;</a:t>
            </a:r>
          </a:p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–	израильские рейды по ликвидации лиц, подозреваемых в терроризме</a:t>
            </a:r>
          </a:p>
        </p:txBody>
      </p:sp>
    </p:spTree>
    <p:extLst>
      <p:ext uri="{BB962C8B-B14F-4D97-AF65-F5344CB8AC3E}">
        <p14:creationId xmlns:p14="http://schemas.microsoft.com/office/powerpoint/2010/main" val="149319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477" y="315685"/>
            <a:ext cx="4887072" cy="25657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143000" y="139398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Century Schoolbook" panose="02040604050505020304" pitchFamily="18" charset="0"/>
              </a:rPr>
              <a:t>Религиозный</a:t>
            </a:r>
            <a:r>
              <a:rPr lang="ru-RU" dirty="0">
                <a:latin typeface="Century Schoolbook" panose="02040604050505020304" pitchFamily="18" charset="0"/>
              </a:rPr>
              <a:t> терроризм несет в себе такую целостную систему, которой нет в «светском» терроре. Убийство для последователей религиозного терроризма сакральный акт, а не только средство достижения цели. При этом возводится сложная система теологических доказательств, которая позволяет оправдывать убийство невинных людей, в том числе и благочестивых. религиозные террористы действуют как бы вне реальности, у них нет никаких сдерживающих факторов относительно масштабов насилия.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95606" y="327871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/>
            <a:r>
              <a:rPr lang="ru-RU" dirty="0" smtClean="0">
                <a:latin typeface="Century Schoolbook" panose="02040604050505020304" pitchFamily="18" charset="0"/>
              </a:rPr>
              <a:t>Террор </a:t>
            </a:r>
            <a:r>
              <a:rPr lang="ru-RU" dirty="0">
                <a:latin typeface="Century Schoolbook" panose="02040604050505020304" pitchFamily="18" charset="0"/>
              </a:rPr>
              <a:t>и терроризм – различные понятия, основное отличие состоит в том, кто является субъектом, а кто объектом. Для террора субъектом является государство, а объектом граждане; для терроризма наоборот. Можно говорить о том, что террор – это политика сильного в отношении слабого (так как государство объективно сильнее своих граждан), а терроризм – политика слабого в отношении сильного. Террор направлен на сохранение существующего политического положения, а терроризм ставит своей целью какие-либо изменения политической ситуации.</a:t>
            </a:r>
            <a:endParaRPr lang="ru-RU" dirty="0">
              <a:effectLst/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9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7457" y="87086"/>
            <a:ext cx="3929743" cy="489857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Содержание: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2371" y="489857"/>
            <a:ext cx="10602686" cy="142602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Актуальные проблемы психологии терроризма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Определение понятий «террор», «терроризм»; их сходство и различия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Типология терроризма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372" y="1476241"/>
            <a:ext cx="6501685" cy="4334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825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428" y="3642037"/>
            <a:ext cx="3979572" cy="2653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743" y="140595"/>
            <a:ext cx="10613571" cy="3166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</a:rPr>
              <a:t>1</a:t>
            </a:r>
            <a:r>
              <a:rPr lang="ru-RU" sz="2200" dirty="0">
                <a:solidFill>
                  <a:srgbClr val="FF0000"/>
                </a:solidFill>
              </a:rPr>
              <a:t>. Актуальные проблемы психологии терроризма</a:t>
            </a:r>
            <a:r>
              <a:rPr lang="ru-RU" sz="2700" dirty="0"/>
              <a:t>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229" y="457202"/>
            <a:ext cx="11451771" cy="29391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Кроме силового решения вопросов, связанных с терроризмом, изучением данного явления занимаются такие науки, как </a:t>
            </a:r>
            <a:r>
              <a:rPr lang="ru-RU" i="1" dirty="0">
                <a:latin typeface="Century Schoolbook" panose="02040604050505020304" pitchFamily="18" charset="0"/>
              </a:rPr>
              <a:t>психология, философия, социология, политология и психиатрия</a:t>
            </a:r>
            <a:r>
              <a:rPr lang="ru-RU" dirty="0">
                <a:latin typeface="Century Schoolbook" panose="02040604050505020304" pitchFamily="18" charset="0"/>
              </a:rPr>
              <a:t>. Террористический акт относится к «экстремальным», «кризисным», «чрезвычайным ситуациям», которые являются предметом изучения новой отрасли психологии – психологии экстремальных ситуаций. </a:t>
            </a:r>
            <a:endParaRPr lang="ru-RU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Century Schoolbook" panose="02040604050505020304" pitchFamily="18" charset="0"/>
              </a:rPr>
              <a:t>Комплексный </a:t>
            </a:r>
            <a:r>
              <a:rPr lang="ru-RU" dirty="0">
                <a:latin typeface="Century Schoolbook" panose="02040604050505020304" pitchFamily="18" charset="0"/>
              </a:rPr>
              <a:t>подход к феномену терроризма (с учетом исторических, политико-экономических, социально-психологических, психиатрических и информационных аспектов) только формируется. Несмотря на особую актуальность и практическую необходимость изучения, основные проблемы психологии терроризма являются недостаточно разработанными</a:t>
            </a:r>
            <a:r>
              <a:rPr lang="ru-RU" dirty="0" smtClean="0">
                <a:latin typeface="Century Schoolbook" panose="02040604050505020304" pitchFamily="18" charset="0"/>
              </a:rPr>
              <a:t>.</a:t>
            </a:r>
            <a:endParaRPr lang="ru-RU" dirty="0">
              <a:latin typeface="Century Schoolbook" panose="020406040505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0229" y="3396343"/>
            <a:ext cx="72934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dirty="0" smtClean="0">
                <a:latin typeface="Times New Roman" panose="02020603050405020304" pitchFamily="18" charset="0"/>
              </a:rPr>
              <a:t>До </a:t>
            </a:r>
            <a:r>
              <a:rPr lang="ru-RU" dirty="0">
                <a:latin typeface="Times New Roman" panose="02020603050405020304" pitchFamily="18" charset="0"/>
              </a:rPr>
              <a:t>сих пор четкого определения терроризма как с правовой, так и с социальной точки зрения не сформулировано. Однако «даже при первом рассмотрении этого сложного и многоаспектного явления можно выделить:</a:t>
            </a:r>
            <a:endParaRPr lang="ru-RU" dirty="0"/>
          </a:p>
          <a:p>
            <a:pPr indent="450215" algn="just"/>
            <a:r>
              <a:rPr lang="ru-RU" dirty="0">
                <a:latin typeface="Times New Roman" panose="02020603050405020304" pitchFamily="18" charset="0"/>
              </a:rPr>
              <a:t>–	индивидуальный, организованный террор и террор как политику государства;</a:t>
            </a:r>
            <a:endParaRPr lang="ru-RU" dirty="0"/>
          </a:p>
          <a:p>
            <a:pPr indent="450215" algn="just"/>
            <a:r>
              <a:rPr lang="ru-RU" dirty="0">
                <a:latin typeface="Times New Roman" panose="02020603050405020304" pitchFamily="18" charset="0"/>
              </a:rPr>
              <a:t>–	террор как политический метод борьбы в мирное и военное время;</a:t>
            </a:r>
            <a:endParaRPr lang="ru-RU" dirty="0"/>
          </a:p>
          <a:p>
            <a:pPr indent="450215" algn="just"/>
            <a:r>
              <a:rPr lang="ru-RU" dirty="0">
                <a:latin typeface="Times New Roman" panose="02020603050405020304" pitchFamily="18" charset="0"/>
              </a:rPr>
              <a:t>–	террор как метод внутриполитической борьбы и террористические акции международного террора» (Никитин А. В., 2003).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50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4658" y="108857"/>
            <a:ext cx="6911402" cy="665117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Многие исследователи считают, что важную роль в проблеме терроризма играет информационно-психологическая составляющая, так как главной его целью является создание общественной паники или провокация массового иррационального ужаса. Однако чем более актуальной и очевидной является проблема, тем большим количеством мифов и недоразумений она окружена (Никитин А. В., 2003</a:t>
            </a:r>
            <a:r>
              <a:rPr lang="ru-RU" dirty="0" smtClean="0">
                <a:latin typeface="Century Schoolbook" panose="020406040505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dirty="0" smtClean="0">
                <a:latin typeface="Century Schoolbook" panose="02040604050505020304" pitchFamily="18" charset="0"/>
              </a:rPr>
              <a:t>С </a:t>
            </a:r>
            <a:r>
              <a:rPr lang="ru-RU" dirty="0">
                <a:latin typeface="Century Schoolbook" panose="02040604050505020304" pitchFamily="18" charset="0"/>
              </a:rPr>
              <a:t>точки зрения Г. У. Солдатовой, Л. А. </a:t>
            </a:r>
            <a:r>
              <a:rPr lang="ru-RU" dirty="0" err="1">
                <a:latin typeface="Century Schoolbook" panose="02040604050505020304" pitchFamily="18" charset="0"/>
              </a:rPr>
              <a:t>Шайгеровой</a:t>
            </a:r>
            <a:r>
              <a:rPr lang="ru-RU" dirty="0">
                <a:latin typeface="Century Schoolbook" panose="02040604050505020304" pitchFamily="18" charset="0"/>
              </a:rPr>
              <a:t> и В. Н. Шляпникова, террористический акт является одним из проявлений экстремальной ситуации, возникающей в результате «организованного насилия», совершаемого экстремистами, представителями тоталитарных режимов, адептами различных сект.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153" y="718457"/>
            <a:ext cx="4293847" cy="3343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1639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371" y="3664460"/>
            <a:ext cx="3818125" cy="3029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5553" y="181531"/>
            <a:ext cx="10874829" cy="526041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2</a:t>
            </a:r>
            <a:r>
              <a:rPr lang="ru-RU" sz="2700" dirty="0">
                <a:solidFill>
                  <a:srgbClr val="FF0000"/>
                </a:solidFill>
                <a:latin typeface="Century Schoolbook" panose="02040604050505020304" pitchFamily="18" charset="0"/>
              </a:rPr>
              <a:t>. Определение понятий «террор», «терроризм</a:t>
            </a:r>
            <a:r>
              <a:rPr lang="ru-RU" sz="27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», </a:t>
            </a:r>
            <a:r>
              <a:rPr lang="ru-RU" sz="2700" dirty="0">
                <a:solidFill>
                  <a:srgbClr val="FF0000"/>
                </a:solidFill>
                <a:latin typeface="Century Schoolbook" panose="02040604050505020304" pitchFamily="18" charset="0"/>
              </a:rPr>
              <a:t>их сходство и различия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457" y="707572"/>
            <a:ext cx="10754166" cy="556367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b="1" dirty="0">
                <a:latin typeface="Century Schoolbook" panose="02040604050505020304" pitchFamily="18" charset="0"/>
              </a:rPr>
              <a:t>Насилие</a:t>
            </a:r>
            <a:r>
              <a:rPr lang="ru-RU" dirty="0">
                <a:latin typeface="Century Schoolbook" panose="02040604050505020304" pitchFamily="18" charset="0"/>
              </a:rPr>
              <a:t> – это физическое или психическое воздействие одного человека на другого, нарушающее гарантированное Конституцией Российской Федерации право граждан на личную неприкосновенность (Большой юридический словарь, 2003).</a:t>
            </a:r>
            <a:endParaRPr lang="ru-RU" dirty="0" smtClean="0">
              <a:latin typeface="Century Schoolbook" panose="020406040505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latin typeface="Century Schoolbook" panose="02040604050505020304" pitchFamily="18" charset="0"/>
              </a:rPr>
              <a:t>Термин </a:t>
            </a:r>
            <a:r>
              <a:rPr lang="ru-RU" b="1" dirty="0">
                <a:latin typeface="Century Schoolbook" panose="02040604050505020304" pitchFamily="18" charset="0"/>
              </a:rPr>
              <a:t>«террор» </a:t>
            </a:r>
            <a:r>
              <a:rPr lang="ru-RU" dirty="0">
                <a:latin typeface="Century Schoolbook" panose="02040604050505020304" pitchFamily="18" charset="0"/>
              </a:rPr>
              <a:t>происходит от латинского </a:t>
            </a:r>
            <a:r>
              <a:rPr lang="ru-RU" b="1" i="1" dirty="0" err="1">
                <a:latin typeface="Century Schoolbook" panose="02040604050505020304" pitchFamily="18" charset="0"/>
              </a:rPr>
              <a:t>terror</a:t>
            </a:r>
            <a:r>
              <a:rPr lang="ru-RU" b="1" i="1" dirty="0">
                <a:latin typeface="Century Schoolbook" panose="02040604050505020304" pitchFamily="18" charset="0"/>
              </a:rPr>
              <a:t> </a:t>
            </a:r>
            <a:r>
              <a:rPr lang="ru-RU" dirty="0">
                <a:latin typeface="Century Schoolbook" panose="02040604050505020304" pitchFamily="18" charset="0"/>
              </a:rPr>
              <a:t>– «ужас, страх» и </a:t>
            </a:r>
            <a:r>
              <a:rPr lang="ru-RU" dirty="0" smtClean="0">
                <a:latin typeface="Century Schoolbook" panose="02040604050505020304" pitchFamily="18" charset="0"/>
              </a:rPr>
              <a:t>в наиболее </a:t>
            </a:r>
            <a:r>
              <a:rPr lang="ru-RU" dirty="0">
                <a:latin typeface="Century Schoolbook" panose="02040604050505020304" pitchFamily="18" charset="0"/>
              </a:rPr>
              <a:t>общем смысле обозначает метод решения политических проблем </a:t>
            </a:r>
            <a:r>
              <a:rPr lang="ru-RU" dirty="0" smtClean="0">
                <a:latin typeface="Century Schoolbook" panose="02040604050505020304" pitchFamily="18" charset="0"/>
              </a:rPr>
              <a:t>и противоречий </a:t>
            </a:r>
            <a:r>
              <a:rPr lang="ru-RU" dirty="0">
                <a:latin typeface="Century Schoolbook" panose="02040604050505020304" pitchFamily="18" charset="0"/>
              </a:rPr>
              <a:t>при помощи насилия. </a:t>
            </a:r>
            <a:endParaRPr lang="ru-RU" dirty="0" smtClean="0">
              <a:latin typeface="Century Schoolbook" panose="020406040505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b="1" dirty="0" smtClean="0">
                <a:latin typeface="Century Schoolbook" panose="02040604050505020304" pitchFamily="18" charset="0"/>
              </a:rPr>
              <a:t>Террор</a:t>
            </a:r>
            <a:r>
              <a:rPr lang="ru-RU" dirty="0">
                <a:latin typeface="Century Schoolbook" panose="02040604050505020304" pitchFamily="18" charset="0"/>
              </a:rPr>
              <a:t>– это акт насилия, целью которого является навести страх и ужас на определенную группу людей или на отдельного человека. Подчеркнем, что террор является полностью криминально-уголовным деянием. Он может быть характерен как для действий организованной или стихийно сложившийся группы, организации, так и для террориста-одиночки. </a:t>
            </a:r>
            <a:endParaRPr lang="ru-RU" dirty="0" smtClean="0">
              <a:latin typeface="Century Schoolbook" panose="020406040505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latin typeface="Century Schoolbook" panose="02040604050505020304" pitchFamily="18" charset="0"/>
              </a:rPr>
              <a:t>Террор </a:t>
            </a:r>
            <a:r>
              <a:rPr lang="ru-RU" dirty="0">
                <a:latin typeface="Century Schoolbook" panose="02040604050505020304" pitchFamily="18" charset="0"/>
              </a:rPr>
              <a:t>может быть </a:t>
            </a:r>
            <a:r>
              <a:rPr lang="ru-RU" b="1" dirty="0">
                <a:latin typeface="Century Schoolbook" panose="02040604050505020304" pitchFamily="18" charset="0"/>
              </a:rPr>
              <a:t>системным</a:t>
            </a:r>
            <a:r>
              <a:rPr lang="ru-RU" dirty="0">
                <a:latin typeface="Century Schoolbook" panose="02040604050505020304" pitchFamily="18" charset="0"/>
              </a:rPr>
              <a:t> или организованным и </a:t>
            </a:r>
            <a:endParaRPr lang="ru-RU" dirty="0" smtClean="0">
              <a:latin typeface="Century Schoolbook" panose="020406040505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b="1" dirty="0" smtClean="0">
                <a:latin typeface="Century Schoolbook" panose="02040604050505020304" pitchFamily="18" charset="0"/>
              </a:rPr>
              <a:t>бессистемным</a:t>
            </a:r>
            <a:r>
              <a:rPr lang="ru-RU" b="1" dirty="0">
                <a:latin typeface="Century Schoolbook" panose="02040604050505020304" pitchFamily="18" charset="0"/>
              </a:rPr>
              <a:t>,</a:t>
            </a:r>
            <a:r>
              <a:rPr lang="ru-RU" dirty="0">
                <a:latin typeface="Century Schoolbook" panose="02040604050505020304" pitchFamily="18" charset="0"/>
              </a:rPr>
              <a:t> то есть неорганизованным, стихийным </a:t>
            </a:r>
            <a:endParaRPr lang="ru-RU" dirty="0" smtClean="0">
              <a:latin typeface="Century Schoolbook" panose="020406040505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latin typeface="Century Schoolbook" panose="02040604050505020304" pitchFamily="18" charset="0"/>
              </a:rPr>
              <a:t>(«</a:t>
            </a:r>
            <a:r>
              <a:rPr lang="ru-RU" dirty="0">
                <a:latin typeface="Century Schoolbook" panose="02040604050505020304" pitchFamily="18" charset="0"/>
              </a:rPr>
              <a:t>слепым»). Бессистемным террором  обычно </a:t>
            </a:r>
            <a:r>
              <a:rPr lang="ru-RU" dirty="0" smtClean="0">
                <a:latin typeface="Century Schoolbook" panose="02040604050505020304" pitchFamily="18" charset="0"/>
              </a:rPr>
              <a:t>называют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latin typeface="Century Schoolbook" panose="02040604050505020304" pitchFamily="18" charset="0"/>
              </a:rPr>
              <a:t> </a:t>
            </a:r>
            <a:r>
              <a:rPr lang="ru-RU" dirty="0">
                <a:latin typeface="Century Schoolbook" panose="02040604050505020304" pitchFamily="18" charset="0"/>
              </a:rPr>
              <a:t>действия какой-либо стихийно сложившейся группы, </a:t>
            </a:r>
            <a:endParaRPr lang="ru-RU" dirty="0" smtClean="0">
              <a:latin typeface="Century Schoolbook" panose="020406040505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latin typeface="Century Schoolbook" panose="02040604050505020304" pitchFamily="18" charset="0"/>
              </a:rPr>
              <a:t>которая </a:t>
            </a:r>
            <a:r>
              <a:rPr lang="ru-RU" dirty="0">
                <a:latin typeface="Century Schoolbook" panose="02040604050505020304" pitchFamily="18" charset="0"/>
              </a:rPr>
              <a:t>использует тактику беспорядочного </a:t>
            </a:r>
            <a:r>
              <a:rPr lang="ru-RU" dirty="0" smtClean="0">
                <a:latin typeface="Century Schoolbook" panose="02040604050505020304" pitchFamily="18" charset="0"/>
              </a:rPr>
              <a:t>насилия.</a:t>
            </a:r>
            <a:endParaRPr lang="ru-RU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5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6171" y="206829"/>
            <a:ext cx="11054059" cy="6309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Century Schoolbook" panose="02040604050505020304" pitchFamily="18" charset="0"/>
              </a:rPr>
              <a:t>В </a:t>
            </a:r>
            <a:r>
              <a:rPr lang="ru-RU" i="1" dirty="0" smtClean="0">
                <a:latin typeface="Century Schoolbook" panose="02040604050505020304" pitchFamily="18" charset="0"/>
              </a:rPr>
              <a:t>широком смысле </a:t>
            </a:r>
            <a:r>
              <a:rPr lang="ru-RU" dirty="0" smtClean="0">
                <a:latin typeface="Century Schoolbook" panose="02040604050505020304" pitchFamily="18" charset="0"/>
              </a:rPr>
              <a:t>терроризм </a:t>
            </a:r>
            <a:r>
              <a:rPr lang="ru-RU" dirty="0">
                <a:latin typeface="Century Schoolbook" panose="02040604050505020304" pitchFamily="18" charset="0"/>
              </a:rPr>
              <a:t>– это теория и практика террора, или, другими словами – это политика террора</a:t>
            </a:r>
            <a:r>
              <a:rPr lang="ru-RU" dirty="0" smtClean="0">
                <a:latin typeface="Century Schoolbook" panose="020406040505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Century Schoolbook" panose="02040604050505020304" pitchFamily="18" charset="0"/>
              </a:rPr>
              <a:t>В </a:t>
            </a:r>
            <a:r>
              <a:rPr lang="ru-RU" i="1" dirty="0" smtClean="0">
                <a:latin typeface="Century Schoolbook" panose="02040604050505020304" pitchFamily="18" charset="0"/>
              </a:rPr>
              <a:t>узком смысле </a:t>
            </a:r>
            <a:r>
              <a:rPr lang="ru-RU" dirty="0" smtClean="0">
                <a:latin typeface="Century Schoolbook" panose="02040604050505020304" pitchFamily="18" charset="0"/>
              </a:rPr>
              <a:t>терроризм </a:t>
            </a:r>
            <a:r>
              <a:rPr lang="ru-RU" dirty="0">
                <a:latin typeface="Century Schoolbook" panose="02040604050505020304" pitchFamily="18" charset="0"/>
              </a:rPr>
              <a:t>– это насилие, осуществляемое со </a:t>
            </a:r>
            <a:r>
              <a:rPr lang="ru-RU" dirty="0" smtClean="0">
                <a:latin typeface="Century Schoolbook" panose="02040604050505020304" pitchFamily="18" charset="0"/>
              </a:rPr>
              <a:t>стороны оппозиционных </a:t>
            </a:r>
            <a:r>
              <a:rPr lang="ru-RU" dirty="0">
                <a:latin typeface="Century Schoolbook" panose="02040604050505020304" pitchFamily="18" charset="0"/>
              </a:rPr>
              <a:t>политических группировок, орудием которых </a:t>
            </a:r>
            <a:r>
              <a:rPr lang="ru-RU" dirty="0" smtClean="0">
                <a:latin typeface="Century Schoolbook" panose="02040604050505020304" pitchFamily="18" charset="0"/>
              </a:rPr>
              <a:t>является террористический </a:t>
            </a:r>
            <a:r>
              <a:rPr lang="ru-RU" dirty="0">
                <a:latin typeface="Century Schoolbook" panose="02040604050505020304" pitchFamily="18" charset="0"/>
              </a:rPr>
              <a:t>акт против власти.</a:t>
            </a:r>
            <a:endParaRPr lang="ru-RU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Century Schoolbook" panose="02040604050505020304" pitchFamily="18" charset="0"/>
              </a:rPr>
              <a:t>Отличительными </a:t>
            </a:r>
            <a:r>
              <a:rPr lang="ru-RU" b="1" i="1" dirty="0">
                <a:latin typeface="Century Schoolbook" panose="02040604050505020304" pitchFamily="18" charset="0"/>
              </a:rPr>
              <a:t>особенностями современного терроризма являются</a:t>
            </a:r>
            <a:r>
              <a:rPr lang="ru-RU" dirty="0">
                <a:latin typeface="Century Schoolbook" panose="020406040505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а) порождение всеобщей опасности;</a:t>
            </a:r>
          </a:p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б) открыто демонстративный характер </a:t>
            </a:r>
            <a:r>
              <a:rPr lang="ru-RU" dirty="0" smtClean="0">
                <a:latin typeface="Century Schoolbook" panose="02040604050505020304" pitchFamily="18" charset="0"/>
              </a:rPr>
              <a:t>достижения </a:t>
            </a:r>
            <a:r>
              <a:rPr lang="ru-RU" dirty="0">
                <a:latin typeface="Century Schoolbook" panose="02040604050505020304" pitchFamily="18" charset="0"/>
              </a:rPr>
              <a:t>целей;</a:t>
            </a:r>
          </a:p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в) преднамеренное формирование на </a:t>
            </a:r>
            <a:r>
              <a:rPr lang="ru-RU" dirty="0" smtClean="0">
                <a:latin typeface="Century Schoolbook" panose="02040604050505020304" pitchFamily="18" charset="0"/>
              </a:rPr>
              <a:t>общественном </a:t>
            </a:r>
            <a:r>
              <a:rPr lang="ru-RU" dirty="0">
                <a:latin typeface="Century Schoolbook" panose="02040604050505020304" pitchFamily="18" charset="0"/>
              </a:rPr>
              <a:t>уровне стрессовой обстановки (напряженности, </a:t>
            </a:r>
            <a:r>
              <a:rPr lang="ru-RU" dirty="0" smtClean="0">
                <a:latin typeface="Century Schoolbook" panose="02040604050505020304" pitchFamily="18" charset="0"/>
              </a:rPr>
              <a:t>страха</a:t>
            </a:r>
            <a:r>
              <a:rPr lang="ru-RU" dirty="0">
                <a:latin typeface="Century Schoolbook" panose="02040604050505020304" pitchFamily="18" charset="0"/>
              </a:rPr>
              <a:t>, подавленности);</a:t>
            </a:r>
          </a:p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г) воздействие на определенных людей с целью </a:t>
            </a:r>
          </a:p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удовлетворения каких-либо претензий.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382" y="3554568"/>
            <a:ext cx="4481847" cy="2792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1965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9057" y="0"/>
            <a:ext cx="9601200" cy="3879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3</a:t>
            </a:r>
            <a:r>
              <a:rPr lang="ru-RU" sz="2700" dirty="0">
                <a:solidFill>
                  <a:srgbClr val="FF0000"/>
                </a:solidFill>
                <a:latin typeface="Century Schoolbook" panose="02040604050505020304" pitchFamily="18" charset="0"/>
              </a:rPr>
              <a:t>. Типология терроризма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1113" y="387999"/>
            <a:ext cx="6977753" cy="64700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Century Schoolbook" panose="02040604050505020304" pitchFamily="18" charset="0"/>
              </a:rPr>
              <a:t>По </a:t>
            </a:r>
            <a:r>
              <a:rPr lang="ru-RU" b="1" dirty="0">
                <a:latin typeface="Century Schoolbook" panose="02040604050505020304" pitchFamily="18" charset="0"/>
              </a:rPr>
              <a:t>принципу характера </a:t>
            </a:r>
            <a:r>
              <a:rPr lang="ru-RU" b="1" dirty="0" smtClean="0">
                <a:latin typeface="Century Schoolbook" panose="02040604050505020304" pitchFamily="18" charset="0"/>
              </a:rPr>
              <a:t>деятельности террористов</a:t>
            </a:r>
            <a:r>
              <a:rPr lang="ru-RU" b="1" dirty="0">
                <a:latin typeface="Century Schoolbook" panose="02040604050505020304" pitchFamily="18" charset="0"/>
              </a:rPr>
              <a:t>, на кого она </a:t>
            </a:r>
            <a:r>
              <a:rPr lang="ru-RU" b="1" dirty="0" smtClean="0">
                <a:latin typeface="Century Schoolbook" panose="02040604050505020304" pitchFamily="18" charset="0"/>
              </a:rPr>
              <a:t>направлена</a:t>
            </a:r>
            <a:r>
              <a:rPr lang="ru-RU" dirty="0" smtClean="0">
                <a:latin typeface="Century Schoolbook" panose="02040604050505020304" pitchFamily="18" charset="0"/>
              </a:rPr>
              <a:t> бывают следующие виды:</a:t>
            </a:r>
          </a:p>
          <a:p>
            <a:pPr marL="0" indent="0">
              <a:buNone/>
            </a:pPr>
            <a:r>
              <a:rPr lang="ru-RU" dirty="0" smtClean="0">
                <a:latin typeface="Century Schoolbook" panose="02040604050505020304" pitchFamily="18" charset="0"/>
              </a:rPr>
              <a:t>1. Внутренний</a:t>
            </a:r>
            <a:r>
              <a:rPr lang="ru-RU" dirty="0">
                <a:latin typeface="Century Schoolbook" panose="02040604050505020304" pitchFamily="18" charset="0"/>
              </a:rPr>
              <a:t>: действия граждан против своего государства на </a:t>
            </a:r>
            <a:r>
              <a:rPr lang="ru-RU" dirty="0" smtClean="0">
                <a:latin typeface="Century Schoolbook" panose="02040604050505020304" pitchFamily="18" charset="0"/>
              </a:rPr>
              <a:t>своей территории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2. Транснациональный: действия граждан одного государства </a:t>
            </a:r>
            <a:r>
              <a:rPr lang="ru-RU" dirty="0" smtClean="0">
                <a:latin typeface="Century Schoolbook" panose="02040604050505020304" pitchFamily="18" charset="0"/>
              </a:rPr>
              <a:t>против своих </a:t>
            </a:r>
            <a:r>
              <a:rPr lang="ru-RU" dirty="0">
                <a:latin typeface="Century Schoolbook" panose="02040604050505020304" pitchFamily="18" charset="0"/>
              </a:rPr>
              <a:t>соотечественников на территории другого государства.</a:t>
            </a:r>
          </a:p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3. Международный: международные, межнациональные </a:t>
            </a:r>
            <a:r>
              <a:rPr lang="ru-RU" dirty="0" smtClean="0">
                <a:latin typeface="Century Schoolbook" panose="02040604050505020304" pitchFamily="18" charset="0"/>
              </a:rPr>
              <a:t>группы террористов </a:t>
            </a:r>
            <a:r>
              <a:rPr lang="ru-RU" dirty="0">
                <a:latin typeface="Century Schoolbook" panose="02040604050505020304" pitchFamily="18" charset="0"/>
              </a:rPr>
              <a:t>действуют против другого или других государств. </a:t>
            </a:r>
            <a:endParaRPr lang="ru-RU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Террористические группы могут сочетать в своей деятельности </a:t>
            </a:r>
            <a:r>
              <a:rPr lang="ru-RU" dirty="0" smtClean="0">
                <a:latin typeface="Century Schoolbook" panose="02040604050505020304" pitchFamily="18" charset="0"/>
              </a:rPr>
              <a:t>черты всех </a:t>
            </a:r>
            <a:r>
              <a:rPr lang="ru-RU" dirty="0">
                <a:latin typeface="Century Schoolbook" panose="02040604050505020304" pitchFamily="18" charset="0"/>
              </a:rPr>
              <a:t>трех типов, а могут принадлежать только к одному типу. </a:t>
            </a:r>
            <a:endParaRPr lang="ru-RU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«Терроризм международный – явление в мировой политике, связанное с распространением насилия в форме террористических актов, ставящих под угрозу нормальный ход международных отношений» или «международный терроризм – это насильственные акты, имеющие целью вызвать политические изменения, которые подрывают международное сообщество и которые международное сообщество рассматривает как несовместимые с желаемыми нормами поведения».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67" y="597280"/>
            <a:ext cx="4463133" cy="527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3648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315" y="119743"/>
            <a:ext cx="11227310" cy="673825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Century Schoolbook" panose="02040604050505020304" pitchFamily="18" charset="0"/>
              </a:rPr>
              <a:t>По </a:t>
            </a:r>
            <a:r>
              <a:rPr lang="ru-RU" b="1" dirty="0">
                <a:latin typeface="Century Schoolbook" panose="02040604050505020304" pitchFamily="18" charset="0"/>
              </a:rPr>
              <a:t>критерию </a:t>
            </a:r>
            <a:r>
              <a:rPr lang="ru-RU" b="1" dirty="0" smtClean="0">
                <a:latin typeface="Century Schoolbook" panose="02040604050505020304" pitchFamily="18" charset="0"/>
              </a:rPr>
              <a:t>идеологического обоснования </a:t>
            </a:r>
            <a:r>
              <a:rPr lang="ru-RU" b="1" dirty="0">
                <a:latin typeface="Century Schoolbook" panose="02040604050505020304" pitchFamily="18" charset="0"/>
              </a:rPr>
              <a:t>террористической деятельности</a:t>
            </a:r>
            <a:r>
              <a:rPr lang="ru-RU" dirty="0">
                <a:latin typeface="Century Schoolbook" panose="02040604050505020304" pitchFamily="18" charset="0"/>
              </a:rPr>
              <a:t>, то есть по тому, какой </a:t>
            </a:r>
            <a:r>
              <a:rPr lang="ru-RU" dirty="0" smtClean="0">
                <a:latin typeface="Century Schoolbook" panose="02040604050505020304" pitchFamily="18" charset="0"/>
              </a:rPr>
              <a:t>мотив движет </a:t>
            </a:r>
            <a:r>
              <a:rPr lang="ru-RU" dirty="0">
                <a:latin typeface="Century Schoolbook" panose="02040604050505020304" pitchFamily="18" charset="0"/>
              </a:rPr>
              <a:t>террористами</a:t>
            </a:r>
            <a:r>
              <a:rPr lang="ru-RU" dirty="0" smtClean="0">
                <a:latin typeface="Century Schoolbook" panose="02040604050505020304" pitchFamily="18" charset="0"/>
              </a:rPr>
              <a:t>. </a:t>
            </a:r>
            <a:r>
              <a:rPr lang="ru-RU" dirty="0">
                <a:latin typeface="Century Schoolbook" panose="02040604050505020304" pitchFamily="18" charset="0"/>
              </a:rPr>
              <a:t>Выделяют следующие виды терроризма</a:t>
            </a:r>
            <a:r>
              <a:rPr lang="ru-RU" dirty="0" smtClean="0">
                <a:latin typeface="Century Schoolbook" panose="020406040505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Century Schoolbook" panose="02040604050505020304" pitchFamily="18" charset="0"/>
              </a:rPr>
              <a:t>политический </a:t>
            </a:r>
            <a:r>
              <a:rPr lang="ru-RU" dirty="0">
                <a:latin typeface="Century Schoolbook" panose="02040604050505020304" pitchFamily="18" charset="0"/>
              </a:rPr>
              <a:t>терроризм;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Century Schoolbook" panose="02040604050505020304" pitchFamily="18" charset="0"/>
              </a:rPr>
              <a:t>социальный </a:t>
            </a:r>
            <a:r>
              <a:rPr lang="ru-RU" dirty="0">
                <a:latin typeface="Century Schoolbook" panose="02040604050505020304" pitchFamily="18" charset="0"/>
              </a:rPr>
              <a:t>терроризм;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Century Schoolbook" panose="02040604050505020304" pitchFamily="18" charset="0"/>
              </a:rPr>
              <a:t>национальный </a:t>
            </a:r>
            <a:r>
              <a:rPr lang="ru-RU" dirty="0">
                <a:latin typeface="Century Schoolbook" panose="02040604050505020304" pitchFamily="18" charset="0"/>
              </a:rPr>
              <a:t>терроризм;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Century Schoolbook" panose="02040604050505020304" pitchFamily="18" charset="0"/>
              </a:rPr>
              <a:t>территориально-сепаратистский </a:t>
            </a:r>
            <a:r>
              <a:rPr lang="ru-RU" dirty="0">
                <a:latin typeface="Century Schoolbook" panose="02040604050505020304" pitchFamily="18" charset="0"/>
              </a:rPr>
              <a:t>терроризм;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Century Schoolbook" panose="02040604050505020304" pitchFamily="18" charset="0"/>
              </a:rPr>
              <a:t>мировоззренческий </a:t>
            </a:r>
            <a:r>
              <a:rPr lang="ru-RU" dirty="0">
                <a:latin typeface="Century Schoolbook" panose="02040604050505020304" pitchFamily="18" charset="0"/>
              </a:rPr>
              <a:t>терроризм;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Century Schoolbook" panose="02040604050505020304" pitchFamily="18" charset="0"/>
              </a:rPr>
              <a:t>уголовный </a:t>
            </a:r>
            <a:r>
              <a:rPr lang="ru-RU" dirty="0">
                <a:latin typeface="Century Schoolbook" panose="02040604050505020304" pitchFamily="18" charset="0"/>
              </a:rPr>
              <a:t>терроризм</a:t>
            </a:r>
            <a:r>
              <a:rPr lang="ru-RU" dirty="0" smtClean="0">
                <a:latin typeface="Century Schoolbook" panose="02040604050505020304" pitchFamily="18" charset="0"/>
              </a:rPr>
              <a:t>.</a:t>
            </a:r>
            <a:endParaRPr lang="ru-RU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– </a:t>
            </a:r>
            <a:r>
              <a:rPr lang="ru-RU" b="1" dirty="0">
                <a:latin typeface="Century Schoolbook" panose="02040604050505020304" pitchFamily="18" charset="0"/>
              </a:rPr>
              <a:t>политический терроризм </a:t>
            </a:r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smtClean="0">
                <a:latin typeface="Century Schoolbook" panose="02040604050505020304" pitchFamily="18" charset="0"/>
              </a:rPr>
              <a:t>в </a:t>
            </a:r>
            <a:r>
              <a:rPr lang="ru-RU" dirty="0">
                <a:latin typeface="Century Schoolbook" panose="02040604050505020304" pitchFamily="18" charset="0"/>
              </a:rPr>
              <a:t>широком смысле охватывает </a:t>
            </a:r>
            <a:r>
              <a:rPr lang="ru-RU" dirty="0" smtClean="0">
                <a:latin typeface="Century Schoolbook" panose="02040604050505020304" pitchFamily="18" charset="0"/>
              </a:rPr>
              <a:t>все упомянутые </a:t>
            </a:r>
            <a:r>
              <a:rPr lang="ru-RU" dirty="0">
                <a:latin typeface="Century Schoolbook" panose="02040604050505020304" pitchFamily="18" charset="0"/>
              </a:rPr>
              <a:t>виды терроризма, направленные на изменение </a:t>
            </a:r>
            <a:r>
              <a:rPr lang="ru-RU" dirty="0" smtClean="0">
                <a:latin typeface="Century Schoolbook" panose="02040604050505020304" pitchFamily="18" charset="0"/>
              </a:rPr>
              <a:t>общественного строя </a:t>
            </a:r>
            <a:r>
              <a:rPr lang="ru-RU" dirty="0">
                <a:latin typeface="Century Schoolbook" panose="02040604050505020304" pitchFamily="18" charset="0"/>
              </a:rPr>
              <a:t>или какой-либо его части. В узком смысле под </a:t>
            </a:r>
            <a:r>
              <a:rPr lang="ru-RU" dirty="0" smtClean="0">
                <a:latin typeface="Century Schoolbook" panose="02040604050505020304" pitchFamily="18" charset="0"/>
              </a:rPr>
              <a:t>политическим терроризмом </a:t>
            </a:r>
            <a:r>
              <a:rPr lang="ru-RU" dirty="0">
                <a:latin typeface="Century Schoolbook" panose="02040604050505020304" pitchFamily="18" charset="0"/>
              </a:rPr>
              <a:t>подразумевается «борьба, направленная на </a:t>
            </a:r>
            <a:r>
              <a:rPr lang="ru-RU" dirty="0" smtClean="0">
                <a:latin typeface="Century Schoolbook" panose="02040604050505020304" pitchFamily="18" charset="0"/>
              </a:rPr>
              <a:t>предотвращение (или </a:t>
            </a:r>
            <a:r>
              <a:rPr lang="ru-RU" dirty="0">
                <a:latin typeface="Century Schoolbook" panose="02040604050505020304" pitchFamily="18" charset="0"/>
              </a:rPr>
              <a:t>принятие) каких-либо решений, относящихся к </a:t>
            </a:r>
            <a:r>
              <a:rPr lang="ru-RU" dirty="0" smtClean="0">
                <a:latin typeface="Century Schoolbook" panose="02040604050505020304" pitchFamily="18" charset="0"/>
              </a:rPr>
              <a:t>государственному устройству».</a:t>
            </a:r>
            <a:endParaRPr lang="ru-RU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– </a:t>
            </a:r>
            <a:r>
              <a:rPr lang="ru-RU" b="1" dirty="0">
                <a:latin typeface="Century Schoolbook" panose="02040604050505020304" pitchFamily="18" charset="0"/>
              </a:rPr>
              <a:t>социальный терроризм </a:t>
            </a:r>
            <a:r>
              <a:rPr lang="ru-RU" dirty="0">
                <a:latin typeface="Century Schoolbook" panose="02040604050505020304" pitchFamily="18" charset="0"/>
              </a:rPr>
              <a:t>-  формируется на основе глубоких </a:t>
            </a:r>
            <a:r>
              <a:rPr lang="ru-RU" dirty="0" smtClean="0">
                <a:latin typeface="Century Schoolbook" panose="02040604050505020304" pitchFamily="18" charset="0"/>
              </a:rPr>
              <a:t>внутренних социально-политических </a:t>
            </a:r>
            <a:r>
              <a:rPr lang="ru-RU" dirty="0">
                <a:latin typeface="Century Schoolbook" panose="02040604050505020304" pitchFamily="18" charset="0"/>
              </a:rPr>
              <a:t>конфликтов и проявляется в двух </a:t>
            </a:r>
            <a:r>
              <a:rPr lang="ru-RU" dirty="0" smtClean="0">
                <a:latin typeface="Century Schoolbook" panose="02040604050505020304" pitchFamily="18" charset="0"/>
              </a:rPr>
              <a:t>основных формах</a:t>
            </a:r>
            <a:r>
              <a:rPr lang="ru-RU" dirty="0">
                <a:latin typeface="Century Schoolbook" panose="02040604050505020304" pitchFamily="18" charset="0"/>
              </a:rPr>
              <a:t>: левого и правого </a:t>
            </a:r>
            <a:r>
              <a:rPr lang="ru-RU" dirty="0" smtClean="0">
                <a:latin typeface="Century Schoolbook" panose="02040604050505020304" pitchFamily="18" charset="0"/>
              </a:rPr>
              <a:t>терроризма.</a:t>
            </a:r>
            <a:endParaRPr lang="ru-RU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– </a:t>
            </a:r>
            <a:r>
              <a:rPr lang="ru-RU" b="1" dirty="0">
                <a:latin typeface="Century Schoolbook" panose="02040604050505020304" pitchFamily="18" charset="0"/>
              </a:rPr>
              <a:t>национальный терроризм</a:t>
            </a:r>
            <a:r>
              <a:rPr lang="ru-RU" dirty="0">
                <a:latin typeface="Century Schoolbook" panose="02040604050505020304" pitchFamily="18" charset="0"/>
              </a:rPr>
              <a:t> - </a:t>
            </a:r>
            <a:r>
              <a:rPr lang="ru-RU" dirty="0" smtClean="0">
                <a:latin typeface="Century Schoolbook" panose="02040604050505020304" pitchFamily="18" charset="0"/>
              </a:rPr>
              <a:t>осуществляется </a:t>
            </a:r>
            <a:r>
              <a:rPr lang="ru-RU" dirty="0">
                <a:latin typeface="Century Schoolbook" panose="02040604050505020304" pitchFamily="18" charset="0"/>
              </a:rPr>
              <a:t>по этническому признаку </a:t>
            </a:r>
            <a:r>
              <a:rPr lang="ru-RU" dirty="0" smtClean="0">
                <a:latin typeface="Century Schoolbook" panose="02040604050505020304" pitchFamily="18" charset="0"/>
              </a:rPr>
              <a:t>и делится </a:t>
            </a:r>
            <a:r>
              <a:rPr lang="ru-RU" dirty="0">
                <a:latin typeface="Century Schoolbook" panose="02040604050505020304" pitchFamily="18" charset="0"/>
              </a:rPr>
              <a:t>на сепаратистский, национально-освободительный и </a:t>
            </a:r>
            <a:r>
              <a:rPr lang="ru-RU" dirty="0" smtClean="0">
                <a:latin typeface="Century Schoolbook" panose="02040604050505020304" pitchFamily="18" charset="0"/>
              </a:rPr>
              <a:t>репрессивный национальный</a:t>
            </a:r>
            <a:r>
              <a:rPr lang="ru-RU" dirty="0">
                <a:latin typeface="Century Schoolbook" panose="02040604050505020304" pitchFamily="18" charset="0"/>
              </a:rPr>
              <a:t>. Сепаратистский терроризм </a:t>
            </a:r>
            <a:r>
              <a:rPr lang="ru-RU" dirty="0" smtClean="0">
                <a:latin typeface="Century Schoolbook" panose="02040604050505020304" pitchFamily="18" charset="0"/>
              </a:rPr>
              <a:t>проводится </a:t>
            </a:r>
            <a:r>
              <a:rPr lang="ru-RU" dirty="0" err="1" smtClean="0">
                <a:latin typeface="Century Schoolbook" panose="02040604050505020304" pitchFamily="18" charset="0"/>
              </a:rPr>
              <a:t>национальнополитическими</a:t>
            </a:r>
            <a:r>
              <a:rPr lang="ru-RU" dirty="0" smtClean="0">
                <a:latin typeface="Century Schoolbook" panose="02040604050505020304" pitchFamily="18" charset="0"/>
              </a:rPr>
              <a:t> </a:t>
            </a:r>
            <a:r>
              <a:rPr lang="ru-RU" dirty="0">
                <a:latin typeface="Century Schoolbook" panose="02040604050505020304" pitchFamily="18" charset="0"/>
              </a:rPr>
              <a:t>группами меньшинств, борющихся за суверенитет или расширение автономии исторической территории проживания. Национально-освободительный терроризм осуществляется народами оккупированных или колонизированных государств против представителей страны-агрессора. Репрессивный </a:t>
            </a:r>
            <a:r>
              <a:rPr lang="ru-RU" dirty="0" smtClean="0">
                <a:latin typeface="Century Schoolbook" panose="02040604050505020304" pitchFamily="18" charset="0"/>
              </a:rPr>
              <a:t>национальный терроризм </a:t>
            </a:r>
            <a:r>
              <a:rPr lang="ru-RU" dirty="0">
                <a:latin typeface="Century Schoolbook" panose="02040604050505020304" pitchFamily="18" charset="0"/>
              </a:rPr>
              <a:t>развивается в периоды национальных конфликтов внутри </a:t>
            </a:r>
            <a:r>
              <a:rPr lang="ru-RU" dirty="0" smtClean="0">
                <a:latin typeface="Century Schoolbook" panose="02040604050505020304" pitchFamily="18" charset="0"/>
              </a:rPr>
              <a:t>единого государства.</a:t>
            </a:r>
            <a:endParaRPr lang="ru-RU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08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6430" y="174171"/>
            <a:ext cx="7185030" cy="621375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– территориально-сепаратистский терроризм </a:t>
            </a:r>
            <a:r>
              <a:rPr lang="ru-RU" dirty="0"/>
              <a:t>-осуществляется в границах </a:t>
            </a:r>
            <a:r>
              <a:rPr lang="ru-RU" dirty="0" smtClean="0"/>
              <a:t>одного </a:t>
            </a:r>
            <a:r>
              <a:rPr lang="ru-RU" dirty="0"/>
              <a:t>государства представителями какой-либо господствующей </a:t>
            </a:r>
            <a:r>
              <a:rPr lang="ru-RU" dirty="0" smtClean="0"/>
              <a:t>нации, борющимися </a:t>
            </a:r>
            <a:r>
              <a:rPr lang="ru-RU" dirty="0"/>
              <a:t>за предоставление суверенитета, то есть создание </a:t>
            </a:r>
            <a:r>
              <a:rPr lang="ru-RU" dirty="0" smtClean="0"/>
              <a:t>отдельного государства </a:t>
            </a:r>
            <a:r>
              <a:rPr lang="ru-RU" dirty="0"/>
              <a:t>на территории страны. </a:t>
            </a:r>
          </a:p>
          <a:p>
            <a:pPr marL="0" indent="0">
              <a:buNone/>
            </a:pPr>
            <a:r>
              <a:rPr lang="ru-RU" b="1" dirty="0"/>
              <a:t>– мировоззренческий </a:t>
            </a:r>
            <a:r>
              <a:rPr lang="ru-RU" b="1" dirty="0" smtClean="0"/>
              <a:t>терроризм </a:t>
            </a:r>
            <a:r>
              <a:rPr lang="ru-RU" dirty="0"/>
              <a:t>- осуществляется по мотивам принципиального несогласия с господствующими нормами и отношениями. К этому виду относятся религиозный, экологический, «</a:t>
            </a:r>
            <a:r>
              <a:rPr lang="ru-RU" dirty="0" err="1"/>
              <a:t>контрабортный</a:t>
            </a:r>
            <a:r>
              <a:rPr lang="ru-RU" dirty="0"/>
              <a:t>», феминистский терроризм. 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– уголовный </a:t>
            </a:r>
            <a:r>
              <a:rPr lang="ru-RU" b="1" dirty="0" smtClean="0"/>
              <a:t>терроризм </a:t>
            </a:r>
            <a:r>
              <a:rPr lang="ru-RU" dirty="0"/>
              <a:t>-возникает в моменты политической нестабильности, его часто путают с организованной преступностью как таковой или приписывают свойственные ему черты другим видам терроризма. </a:t>
            </a:r>
            <a:endParaRPr lang="ru-RU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460" y="760620"/>
            <a:ext cx="4281689" cy="3057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998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Урожай</Template>
  <TotalTime>93</TotalTime>
  <Words>1302</Words>
  <Application>Microsoft Office PowerPoint</Application>
  <PresentationFormat>Широкоэкранный</PresentationFormat>
  <Paragraphs>65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Century Schoolbook</vt:lpstr>
      <vt:lpstr>Franklin Gothic Book</vt:lpstr>
      <vt:lpstr>Times New Roman</vt:lpstr>
      <vt:lpstr>Crop</vt:lpstr>
      <vt:lpstr>Лекция 5. Понятие «терроризм» и классификация видов терроризма</vt:lpstr>
      <vt:lpstr>Содержание:</vt:lpstr>
      <vt:lpstr>1. Актуальные проблемы психологии терроризма  </vt:lpstr>
      <vt:lpstr>Презентация PowerPoint</vt:lpstr>
      <vt:lpstr>2. Определение понятий «террор», «терроризм», их сходство и различия  </vt:lpstr>
      <vt:lpstr>Презентация PowerPoint</vt:lpstr>
      <vt:lpstr>3. Типология терроризма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«терроризм» и классификация видов терроризма</dc:title>
  <dc:creator>RePack by Diakov</dc:creator>
  <cp:lastModifiedBy>Roman</cp:lastModifiedBy>
  <cp:revision>13</cp:revision>
  <dcterms:created xsi:type="dcterms:W3CDTF">2020-04-30T16:31:06Z</dcterms:created>
  <dcterms:modified xsi:type="dcterms:W3CDTF">2021-04-19T05:27:49Z</dcterms:modified>
</cp:coreProperties>
</file>