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1" r:id="rId8"/>
    <p:sldId id="264" r:id="rId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3F6D"/>
    <a:srgbClr val="2F2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081F7E-2A7B-4931-84A7-6C8660B96A0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564B90-2C26-4699-9E8E-20EA5BFB0A33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«По секрету всему свету»</a:t>
          </a:r>
        </a:p>
      </dgm:t>
    </dgm:pt>
    <dgm:pt modelId="{0A345B32-AD58-413C-8CD6-D46657BA5EA0}" type="parTrans" cxnId="{6FA872A7-6457-4DEC-961D-6D6CCB4662E9}">
      <dgm:prSet/>
      <dgm:spPr/>
      <dgm:t>
        <a:bodyPr/>
        <a:lstStyle/>
        <a:p>
          <a:endParaRPr lang="ru-RU"/>
        </a:p>
      </dgm:t>
    </dgm:pt>
    <dgm:pt modelId="{ADDE2DF1-A62B-4312-B1A4-29A006FBC487}" type="sibTrans" cxnId="{6FA872A7-6457-4DEC-961D-6D6CCB4662E9}">
      <dgm:prSet/>
      <dgm:spPr/>
      <dgm:t>
        <a:bodyPr/>
        <a:lstStyle/>
        <a:p>
          <a:endParaRPr lang="ru-RU"/>
        </a:p>
      </dgm:t>
    </dgm:pt>
    <dgm:pt modelId="{0A58BE09-395C-4A78-A30B-20853DFB3840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«Свадебный генерал»</a:t>
          </a:r>
        </a:p>
      </dgm:t>
    </dgm:pt>
    <dgm:pt modelId="{A7C32094-B413-4CE3-BFDA-2C7020F9428C}" type="parTrans" cxnId="{C4851A2D-0FA8-4A0C-824F-15F843F6C54D}">
      <dgm:prSet/>
      <dgm:spPr/>
      <dgm:t>
        <a:bodyPr/>
        <a:lstStyle/>
        <a:p>
          <a:endParaRPr lang="ru-RU"/>
        </a:p>
      </dgm:t>
    </dgm:pt>
    <dgm:pt modelId="{97FE47E0-7666-4A28-B483-47AFFC31AF12}" type="sibTrans" cxnId="{C4851A2D-0FA8-4A0C-824F-15F843F6C54D}">
      <dgm:prSet/>
      <dgm:spPr/>
      <dgm:t>
        <a:bodyPr/>
        <a:lstStyle/>
        <a:p>
          <a:endParaRPr lang="ru-RU"/>
        </a:p>
      </dgm:t>
    </dgm:pt>
    <dgm:pt modelId="{469CD85F-F9AD-4135-A365-BBE229665ED6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«Команда»</a:t>
          </a:r>
        </a:p>
      </dgm:t>
    </dgm:pt>
    <dgm:pt modelId="{B39F194B-A11F-4A6F-AC49-5FF85B3DECC8}" type="parTrans" cxnId="{170B1CD4-A9AC-42A4-BCD5-8A72467937DB}">
      <dgm:prSet/>
      <dgm:spPr/>
      <dgm:t>
        <a:bodyPr/>
        <a:lstStyle/>
        <a:p>
          <a:endParaRPr lang="ru-RU"/>
        </a:p>
      </dgm:t>
    </dgm:pt>
    <dgm:pt modelId="{1574B7D1-4ED4-4F67-BF88-A8DBC9161130}" type="sibTrans" cxnId="{170B1CD4-A9AC-42A4-BCD5-8A72467937DB}">
      <dgm:prSet/>
      <dgm:spPr/>
      <dgm:t>
        <a:bodyPr/>
        <a:lstStyle/>
        <a:p>
          <a:endParaRPr lang="ru-RU"/>
        </a:p>
      </dgm:t>
    </dgm:pt>
    <dgm:pt modelId="{7E2BA296-4AF8-4115-84B5-0693D1BC7647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«Орел и решка»</a:t>
          </a:r>
        </a:p>
      </dgm:t>
    </dgm:pt>
    <dgm:pt modelId="{1754B8CB-0F53-4387-9B24-F625449D9F97}" type="parTrans" cxnId="{FAA73470-B4D0-4325-AD42-D63A99F8EF5C}">
      <dgm:prSet/>
      <dgm:spPr/>
      <dgm:t>
        <a:bodyPr/>
        <a:lstStyle/>
        <a:p>
          <a:endParaRPr lang="ru-RU"/>
        </a:p>
      </dgm:t>
    </dgm:pt>
    <dgm:pt modelId="{4BFF6878-8350-4CDB-A0D9-D3E0A6475C5B}" type="sibTrans" cxnId="{FAA73470-B4D0-4325-AD42-D63A99F8EF5C}">
      <dgm:prSet/>
      <dgm:spPr/>
      <dgm:t>
        <a:bodyPr/>
        <a:lstStyle/>
        <a:p>
          <a:endParaRPr lang="ru-RU"/>
        </a:p>
      </dgm:t>
    </dgm:pt>
    <dgm:pt modelId="{CCE44180-7724-4FC9-ACE5-D719D8FC9735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«Сесиль </a:t>
          </a:r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в стране чудес»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C516A1-61A2-48DF-9EE2-CD522A98B301}" type="parTrans" cxnId="{FABD7DF0-98D0-44DB-8331-2433BF255466}">
      <dgm:prSet/>
      <dgm:spPr/>
      <dgm:t>
        <a:bodyPr/>
        <a:lstStyle/>
        <a:p>
          <a:endParaRPr lang="ru-RU"/>
        </a:p>
      </dgm:t>
    </dgm:pt>
    <dgm:pt modelId="{A7497964-5886-4D57-BE93-1B49FAF95756}" type="sibTrans" cxnId="{FABD7DF0-98D0-44DB-8331-2433BF255466}">
      <dgm:prSet/>
      <dgm:spPr/>
      <dgm:t>
        <a:bodyPr/>
        <a:lstStyle/>
        <a:p>
          <a:endParaRPr lang="ru-RU"/>
        </a:p>
      </dgm:t>
    </dgm:pt>
    <dgm:pt modelId="{42488EDC-8291-4828-A57A-FD91991AA52F}" type="pres">
      <dgm:prSet presAssocID="{EB081F7E-2A7B-4931-84A7-6C8660B96A03}" presName="diagram" presStyleCnt="0">
        <dgm:presLayoutVars>
          <dgm:dir/>
          <dgm:resizeHandles val="exact"/>
        </dgm:presLayoutVars>
      </dgm:prSet>
      <dgm:spPr/>
    </dgm:pt>
    <dgm:pt modelId="{2E2DB25B-8307-4B7E-AE7F-D5199419923E}" type="pres">
      <dgm:prSet presAssocID="{6B564B90-2C26-4699-9E8E-20EA5BFB0A33}" presName="node" presStyleLbl="node1" presStyleIdx="0" presStyleCnt="5">
        <dgm:presLayoutVars>
          <dgm:bulletEnabled val="1"/>
        </dgm:presLayoutVars>
      </dgm:prSet>
      <dgm:spPr/>
    </dgm:pt>
    <dgm:pt modelId="{381F12B1-EFA2-49E1-95E3-6F5A6862BB99}" type="pres">
      <dgm:prSet presAssocID="{ADDE2DF1-A62B-4312-B1A4-29A006FBC487}" presName="sibTrans" presStyleCnt="0"/>
      <dgm:spPr/>
    </dgm:pt>
    <dgm:pt modelId="{1E06A415-9240-4713-ABD1-23D554348E58}" type="pres">
      <dgm:prSet presAssocID="{0A58BE09-395C-4A78-A30B-20853DFB3840}" presName="node" presStyleLbl="node1" presStyleIdx="1" presStyleCnt="5">
        <dgm:presLayoutVars>
          <dgm:bulletEnabled val="1"/>
        </dgm:presLayoutVars>
      </dgm:prSet>
      <dgm:spPr/>
    </dgm:pt>
    <dgm:pt modelId="{B0FC8238-5D41-463C-9B8C-4F30D4180E92}" type="pres">
      <dgm:prSet presAssocID="{97FE47E0-7666-4A28-B483-47AFFC31AF12}" presName="sibTrans" presStyleCnt="0"/>
      <dgm:spPr/>
    </dgm:pt>
    <dgm:pt modelId="{2997618C-CE6C-42B4-A586-C723AC664A1C}" type="pres">
      <dgm:prSet presAssocID="{469CD85F-F9AD-4135-A365-BBE229665ED6}" presName="node" presStyleLbl="node1" presStyleIdx="2" presStyleCnt="5">
        <dgm:presLayoutVars>
          <dgm:bulletEnabled val="1"/>
        </dgm:presLayoutVars>
      </dgm:prSet>
      <dgm:spPr/>
    </dgm:pt>
    <dgm:pt modelId="{D9E8C04D-0FDF-4CB0-BA64-FE3595C5743D}" type="pres">
      <dgm:prSet presAssocID="{1574B7D1-4ED4-4F67-BF88-A8DBC9161130}" presName="sibTrans" presStyleCnt="0"/>
      <dgm:spPr/>
    </dgm:pt>
    <dgm:pt modelId="{7E354E70-DAEE-4A98-A632-13392E858592}" type="pres">
      <dgm:prSet presAssocID="{7E2BA296-4AF8-4115-84B5-0693D1BC7647}" presName="node" presStyleLbl="node1" presStyleIdx="3" presStyleCnt="5">
        <dgm:presLayoutVars>
          <dgm:bulletEnabled val="1"/>
        </dgm:presLayoutVars>
      </dgm:prSet>
      <dgm:spPr/>
    </dgm:pt>
    <dgm:pt modelId="{6FD38DC1-6E97-4164-B97F-47B0274FDA58}" type="pres">
      <dgm:prSet presAssocID="{4BFF6878-8350-4CDB-A0D9-D3E0A6475C5B}" presName="sibTrans" presStyleCnt="0"/>
      <dgm:spPr/>
    </dgm:pt>
    <dgm:pt modelId="{44E66540-A2C4-4456-BF66-E8FBE32397E6}" type="pres">
      <dgm:prSet presAssocID="{CCE44180-7724-4FC9-ACE5-D719D8FC9735}" presName="node" presStyleLbl="node1" presStyleIdx="4" presStyleCnt="5">
        <dgm:presLayoutVars>
          <dgm:bulletEnabled val="1"/>
        </dgm:presLayoutVars>
      </dgm:prSet>
      <dgm:spPr/>
    </dgm:pt>
  </dgm:ptLst>
  <dgm:cxnLst>
    <dgm:cxn modelId="{58D2CE09-1AAD-4EEE-BF8A-18437DDC5DF7}" type="presOf" srcId="{7E2BA296-4AF8-4115-84B5-0693D1BC7647}" destId="{7E354E70-DAEE-4A98-A632-13392E858592}" srcOrd="0" destOrd="0" presId="urn:microsoft.com/office/officeart/2005/8/layout/default"/>
    <dgm:cxn modelId="{C4851A2D-0FA8-4A0C-824F-15F843F6C54D}" srcId="{EB081F7E-2A7B-4931-84A7-6C8660B96A03}" destId="{0A58BE09-395C-4A78-A30B-20853DFB3840}" srcOrd="1" destOrd="0" parTransId="{A7C32094-B413-4CE3-BFDA-2C7020F9428C}" sibTransId="{97FE47E0-7666-4A28-B483-47AFFC31AF12}"/>
    <dgm:cxn modelId="{F4222634-B9A1-4DC3-A9B0-91629E932510}" type="presOf" srcId="{469CD85F-F9AD-4135-A365-BBE229665ED6}" destId="{2997618C-CE6C-42B4-A586-C723AC664A1C}" srcOrd="0" destOrd="0" presId="urn:microsoft.com/office/officeart/2005/8/layout/default"/>
    <dgm:cxn modelId="{FAA73470-B4D0-4325-AD42-D63A99F8EF5C}" srcId="{EB081F7E-2A7B-4931-84A7-6C8660B96A03}" destId="{7E2BA296-4AF8-4115-84B5-0693D1BC7647}" srcOrd="3" destOrd="0" parTransId="{1754B8CB-0F53-4387-9B24-F625449D9F97}" sibTransId="{4BFF6878-8350-4CDB-A0D9-D3E0A6475C5B}"/>
    <dgm:cxn modelId="{B6B985A1-99A5-4C9E-A733-E4DBF48323CC}" type="presOf" srcId="{6B564B90-2C26-4699-9E8E-20EA5BFB0A33}" destId="{2E2DB25B-8307-4B7E-AE7F-D5199419923E}" srcOrd="0" destOrd="0" presId="urn:microsoft.com/office/officeart/2005/8/layout/default"/>
    <dgm:cxn modelId="{1D8989A4-CB6B-48A0-A943-CF61C1701385}" type="presOf" srcId="{CCE44180-7724-4FC9-ACE5-D719D8FC9735}" destId="{44E66540-A2C4-4456-BF66-E8FBE32397E6}" srcOrd="0" destOrd="0" presId="urn:microsoft.com/office/officeart/2005/8/layout/default"/>
    <dgm:cxn modelId="{6FA872A7-6457-4DEC-961D-6D6CCB4662E9}" srcId="{EB081F7E-2A7B-4931-84A7-6C8660B96A03}" destId="{6B564B90-2C26-4699-9E8E-20EA5BFB0A33}" srcOrd="0" destOrd="0" parTransId="{0A345B32-AD58-413C-8CD6-D46657BA5EA0}" sibTransId="{ADDE2DF1-A62B-4312-B1A4-29A006FBC487}"/>
    <dgm:cxn modelId="{31F980AE-7117-443A-BB6C-AD108BE9D468}" type="presOf" srcId="{EB081F7E-2A7B-4931-84A7-6C8660B96A03}" destId="{42488EDC-8291-4828-A57A-FD91991AA52F}" srcOrd="0" destOrd="0" presId="urn:microsoft.com/office/officeart/2005/8/layout/default"/>
    <dgm:cxn modelId="{170B1CD4-A9AC-42A4-BCD5-8A72467937DB}" srcId="{EB081F7E-2A7B-4931-84A7-6C8660B96A03}" destId="{469CD85F-F9AD-4135-A365-BBE229665ED6}" srcOrd="2" destOrd="0" parTransId="{B39F194B-A11F-4A6F-AC49-5FF85B3DECC8}" sibTransId="{1574B7D1-4ED4-4F67-BF88-A8DBC9161130}"/>
    <dgm:cxn modelId="{FABD7DF0-98D0-44DB-8331-2433BF255466}" srcId="{EB081F7E-2A7B-4931-84A7-6C8660B96A03}" destId="{CCE44180-7724-4FC9-ACE5-D719D8FC9735}" srcOrd="4" destOrd="0" parTransId="{D6C516A1-61A2-48DF-9EE2-CD522A98B301}" sibTransId="{A7497964-5886-4D57-BE93-1B49FAF95756}"/>
    <dgm:cxn modelId="{B9E12BF1-9862-4DAA-8C9C-0A9980EEB654}" type="presOf" srcId="{0A58BE09-395C-4A78-A30B-20853DFB3840}" destId="{1E06A415-9240-4713-ABD1-23D554348E58}" srcOrd="0" destOrd="0" presId="urn:microsoft.com/office/officeart/2005/8/layout/default"/>
    <dgm:cxn modelId="{6A7B3437-9C87-42AB-A351-A013CF8154DE}" type="presParOf" srcId="{42488EDC-8291-4828-A57A-FD91991AA52F}" destId="{2E2DB25B-8307-4B7E-AE7F-D5199419923E}" srcOrd="0" destOrd="0" presId="urn:microsoft.com/office/officeart/2005/8/layout/default"/>
    <dgm:cxn modelId="{E361B4E4-0587-48E9-B02E-EC261C927510}" type="presParOf" srcId="{42488EDC-8291-4828-A57A-FD91991AA52F}" destId="{381F12B1-EFA2-49E1-95E3-6F5A6862BB99}" srcOrd="1" destOrd="0" presId="urn:microsoft.com/office/officeart/2005/8/layout/default"/>
    <dgm:cxn modelId="{DF3D54FE-D517-483E-8CE3-637ECFA7F4AC}" type="presParOf" srcId="{42488EDC-8291-4828-A57A-FD91991AA52F}" destId="{1E06A415-9240-4713-ABD1-23D554348E58}" srcOrd="2" destOrd="0" presId="urn:microsoft.com/office/officeart/2005/8/layout/default"/>
    <dgm:cxn modelId="{E22477C2-E1D7-473D-9DA8-A2DDE50A1AA6}" type="presParOf" srcId="{42488EDC-8291-4828-A57A-FD91991AA52F}" destId="{B0FC8238-5D41-463C-9B8C-4F30D4180E92}" srcOrd="3" destOrd="0" presId="urn:microsoft.com/office/officeart/2005/8/layout/default"/>
    <dgm:cxn modelId="{182EF804-A440-4C75-8CA6-A841C9A42768}" type="presParOf" srcId="{42488EDC-8291-4828-A57A-FD91991AA52F}" destId="{2997618C-CE6C-42B4-A586-C723AC664A1C}" srcOrd="4" destOrd="0" presId="urn:microsoft.com/office/officeart/2005/8/layout/default"/>
    <dgm:cxn modelId="{002AC7C9-DA78-4ECB-B0EE-9BCC41248769}" type="presParOf" srcId="{42488EDC-8291-4828-A57A-FD91991AA52F}" destId="{D9E8C04D-0FDF-4CB0-BA64-FE3595C5743D}" srcOrd="5" destOrd="0" presId="urn:microsoft.com/office/officeart/2005/8/layout/default"/>
    <dgm:cxn modelId="{42F6C5B2-9467-4C22-AC06-924B3E19CB9B}" type="presParOf" srcId="{42488EDC-8291-4828-A57A-FD91991AA52F}" destId="{7E354E70-DAEE-4A98-A632-13392E858592}" srcOrd="6" destOrd="0" presId="urn:microsoft.com/office/officeart/2005/8/layout/default"/>
    <dgm:cxn modelId="{2B4763B7-EABA-4E5E-822A-E2813A54E201}" type="presParOf" srcId="{42488EDC-8291-4828-A57A-FD91991AA52F}" destId="{6FD38DC1-6E97-4164-B97F-47B0274FDA58}" srcOrd="7" destOrd="0" presId="urn:microsoft.com/office/officeart/2005/8/layout/default"/>
    <dgm:cxn modelId="{7147B457-EEC7-4266-82B6-ACE4ACD2FF8E}" type="presParOf" srcId="{42488EDC-8291-4828-A57A-FD91991AA52F}" destId="{44E66540-A2C4-4456-BF66-E8FBE32397E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2DB25B-8307-4B7E-AE7F-D5199419923E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«По секрету всему свету»</a:t>
          </a:r>
        </a:p>
      </dsp:txBody>
      <dsp:txXfrm>
        <a:off x="0" y="39687"/>
        <a:ext cx="3286125" cy="1971675"/>
      </dsp:txXfrm>
    </dsp:sp>
    <dsp:sp modelId="{1E06A415-9240-4713-ABD1-23D554348E58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«Свадебный генерал»</a:t>
          </a:r>
        </a:p>
      </dsp:txBody>
      <dsp:txXfrm>
        <a:off x="3614737" y="39687"/>
        <a:ext cx="3286125" cy="1971675"/>
      </dsp:txXfrm>
    </dsp:sp>
    <dsp:sp modelId="{2997618C-CE6C-42B4-A586-C723AC664A1C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«Команда»</a:t>
          </a:r>
        </a:p>
      </dsp:txBody>
      <dsp:txXfrm>
        <a:off x="7229475" y="39687"/>
        <a:ext cx="3286125" cy="1971675"/>
      </dsp:txXfrm>
    </dsp:sp>
    <dsp:sp modelId="{7E354E70-DAEE-4A98-A632-13392E858592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«Орел и решка»</a:t>
          </a:r>
        </a:p>
      </dsp:txBody>
      <dsp:txXfrm>
        <a:off x="1807368" y="2339975"/>
        <a:ext cx="3286125" cy="1971675"/>
      </dsp:txXfrm>
    </dsp:sp>
    <dsp:sp modelId="{44E66540-A2C4-4456-BF66-E8FBE32397E6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«Сесиль </a:t>
          </a: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в стране чудес»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F4D78-1085-4F0C-872D-B44C62B7AECB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5D53A-BBA4-4596-A7E1-27A63D192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6E7CC-3D48-4E62-A454-FC0A085C6711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B8271-2AA3-4C9B-AD2C-D29D905BD4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C2471-5FC8-455B-A91A-110028A2BC75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B378C-A9EA-494B-AB36-37AB9BF607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05B43-D540-46A8-A09A-2A61F077373C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5FF8B-8AAD-4DFE-86D7-2D1C489ED0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5B280-2769-4C57-8ADF-A6DD2658D9B9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925AE-589B-4D0A-BCCC-DEB63033A8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D5CE-44A6-4A3E-9D69-67D3EB0DD41D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83CD1-AD16-48E7-8F14-4D0C43E53E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F8AF2-FDE0-4123-A2D6-E6BD589CA453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3E878-B6BF-4B8C-9926-0593BBC6DE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F8F79-003E-472D-9C94-1D84D458E9B1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9E701-E932-415A-B33B-1AA5BFEB6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89A7D-215E-44B8-B446-E1E0F36FFBC1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DE87E-9645-4102-BA92-DD340072E4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B251F-D8F3-4DF1-B6C2-B15ABF6A233C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C1831-1522-408A-9458-2766E6B5E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530A3-C77E-4A85-9F4F-7D614B68E525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834E-2001-4D2C-B189-A482CB667F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54F949-45D2-45D1-B129-C4FC5A04206F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CD9F03B-CCA6-46EF-A90E-E44033DCC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205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2689225" y="3167063"/>
            <a:ext cx="86582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4800" b="1" dirty="0">
                <a:solidFill>
                  <a:schemeClr val="bg1"/>
                </a:solidFill>
              </a:rPr>
              <a:t>Этническая тематика на телевидении</a:t>
            </a:r>
          </a:p>
        </p:txBody>
      </p:sp>
      <p:sp>
        <p:nvSpPr>
          <p:cNvPr id="2054" name="TextBox 8"/>
          <p:cNvSpPr txBox="1">
            <a:spLocks noChangeArrowheads="1"/>
          </p:cNvSpPr>
          <p:nvPr/>
        </p:nvSpPr>
        <p:spPr bwMode="auto">
          <a:xfrm>
            <a:off x="8420100" y="5753100"/>
            <a:ext cx="30162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ru-RU" dirty="0">
                <a:solidFill>
                  <a:srgbClr val="523F6D"/>
                </a:solidFill>
              </a:rPr>
              <a:t>Кафедра «Журналистика»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307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955675" y="846138"/>
            <a:ext cx="86598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800" b="1" dirty="0">
                <a:solidFill>
                  <a:srgbClr val="2F2145"/>
                </a:solidFill>
              </a:rPr>
              <a:t>Типология телевизионных каналов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C24943-BFD7-4BAD-987A-4EF8F93E5B14}"/>
              </a:ext>
            </a:extLst>
          </p:cNvPr>
          <p:cNvSpPr txBox="1"/>
          <p:nvPr/>
        </p:nvSpPr>
        <p:spPr>
          <a:xfrm>
            <a:off x="955675" y="2016462"/>
            <a:ext cx="821814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Универсальные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это телевизионные каналы, сетка эфирного вещания которых состоит из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разнотематических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программ, представленных в различных жанрах («Первый канал», «Россия 1», ТВ Центр и т.д.)</a:t>
            </a:r>
          </a:p>
          <a:p>
            <a:pPr algn="just"/>
            <a:endParaRPr lang="ru-RU" sz="2000" dirty="0">
              <a:latin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</a:rPr>
              <a:t>Тематические</a:t>
            </a:r>
            <a:r>
              <a:rPr lang="ru-RU" sz="2000" dirty="0">
                <a:latin typeface="Times New Roman" panose="02020603050405020304" pitchFamily="18" charset="0"/>
              </a:rPr>
              <a:t> –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это каналы, контент которых ориентирован на освещение определенной тематики или представлен в одном жанре. Мы будем говорить о первой категории тематических каналов (телеканал «Культура», «Моя планета», «Пятница »).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4099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410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Box 3"/>
          <p:cNvSpPr txBox="1">
            <a:spLocks noChangeArrowheads="1"/>
          </p:cNvSpPr>
          <p:nvPr/>
        </p:nvSpPr>
        <p:spPr bwMode="auto">
          <a:xfrm>
            <a:off x="1060450" y="1030288"/>
            <a:ext cx="10071100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000" b="1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Универсальные каналы </a:t>
            </a:r>
          </a:p>
          <a:p>
            <a:pPr eaLnBrk="1" hangingPunct="1"/>
            <a:r>
              <a:rPr lang="ru-RU" b="1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«Первый канал»</a:t>
            </a:r>
          </a:p>
          <a:p>
            <a:pPr eaLnBrk="1" hangingPunct="1"/>
            <a:r>
              <a:rPr lang="ru-RU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Новостные выпуски </a:t>
            </a:r>
            <a:r>
              <a:rPr lang="en-US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сюжеты</a:t>
            </a:r>
          </a:p>
          <a:p>
            <a:pPr eaLnBrk="1" hangingPunct="1"/>
            <a:r>
              <a:rPr lang="ru-RU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Утренний эфир «Доброе утро» – информационные сюжеты</a:t>
            </a:r>
          </a:p>
          <a:p>
            <a:pPr eaLnBrk="1" hangingPunct="1"/>
            <a:endParaRPr lang="ru-RU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b="1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«Россия 1»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523F6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Новостные выпуски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23F6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523F6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информационные сюжеты</a:t>
            </a:r>
          </a:p>
          <a:p>
            <a:pPr eaLnBrk="1" hangingPunct="1"/>
            <a:r>
              <a:rPr lang="ru-RU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Итоговые аналитические программы («Вести в субботу», «Вести недели»)</a:t>
            </a:r>
          </a:p>
          <a:p>
            <a:pPr eaLnBrk="1" hangingPunct="1"/>
            <a:endParaRPr lang="ru-RU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b="1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каналы</a:t>
            </a:r>
          </a:p>
          <a:p>
            <a:pPr eaLnBrk="1" hangingPunct="1"/>
            <a:r>
              <a:rPr lang="ru-RU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«Культура» – документальные проекты («Земля людей», «Пряничный домик», «Письма из провинции»)</a:t>
            </a:r>
          </a:p>
          <a:p>
            <a:pPr eaLnBrk="1" hangingPunct="1"/>
            <a:r>
              <a:rPr lang="ru-RU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«Моя планета» –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523F6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документальные проекты («Р</a:t>
            </a:r>
            <a:r>
              <a:rPr lang="ru-RU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едкие люди»)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7C610-9B22-41A1-BD79-3F5BF466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Информационный повод (универсальные каналы)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579DE9-5A4C-41EA-9BA0-613FF5890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Национальные праздники (День единства народов Дагестана, День оленевода)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туризм (материалы программы «Вести недели» о Республике Дагестан, северной Осетии)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Вакцинация (репортаж Сергея Брилева 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вакцинаии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коренного малочисленного народа Севера)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Политика (назначение глав регионов: С. Меняйлов Северной Осетии, Д. Артюхов в Ямало-Ненецком автономном округе)</a:t>
            </a:r>
          </a:p>
        </p:txBody>
      </p:sp>
    </p:spTree>
    <p:extLst>
      <p:ext uri="{BB962C8B-B14F-4D97-AF65-F5344CB8AC3E}">
        <p14:creationId xmlns:p14="http://schemas.microsoft.com/office/powerpoint/2010/main" val="861356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5F671B-CAC8-4FD9-A497-DAAA7DFDD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Документальные проекты (тематические каналы)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DB4CE1-B6B1-4F36-A0CF-16869449E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61" y="157913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«Земля людей»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(телеканал «Культура»): о повседневной жизни, культуре, традициях народов России (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«Нанайцы. Наследники шаманов», «Манси. Оленьей тропой», «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Менгино-кангальские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якуты. При мира, девять небес», «Удэге. Дыхание тигра», «Кумандинцы. Лебединый народ», «Тубалары. Деревня шаманов», «Шапсуги. Магия жизни», «Ительмены. Четыре легенды», «Черкесы. Уста, что пьют мед»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«Живущие в Хабаровском крае удэгейцы – прирожденные охотники. И все же перед каждой охотой – да и рыбалкой – они молятся своим богам: чтобы те ниспослали удачу. (А то ведь в тайге можно и тигра встретить…)». Удачей считается добыть соболя или изюбря: его костный мозг для удэгейцев – деликатес. Рыба же здесь не только еда – удэге славятся своей искусной вышивкой на рыбьей коже. Шить узоры по лекалам удэгейские мастерицы не привыкли: каждая вышивка у них как песня… Неслучайно перед началом работы всегда поют: это позволяет настроиться на нужный лад». Или: «Нашей съемочной группе удалось побывать на свадьбе в </a:t>
            </a:r>
            <a:r>
              <a:rPr lang="ru-RU" sz="2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шапсугском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ауле. Какая свадьба без тамады? Шапсуги – не исключение… Вот только тамада у них – особенный! Его главная задача – не развлекать гостей, а следить за строгим соблюдением свадебного ритуала. Традиционная </a:t>
            </a:r>
            <a:r>
              <a:rPr lang="ru-RU" sz="2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шапсугская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свадьба – это не только праздник начала новой семьи. Это еще и попытка шапсугов держаться своих корней…». 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043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100648-4D37-4052-88D3-240727F01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D12A33-76BF-4DF9-92E2-F9B826AEB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Феликс Разумовский («Новая газета»):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бычно подобные программы ударяются в показы всяких красот и прочей экзотики. Что на самом деле вполне объяснимо, ведь места, где проходят съемки, для обычного человека экзотичны. Однако не будем забывать, что там еще живут люди, живут как-то особенно и при этом, конечно, со своими проблемами. Так вот, про людей забывать не стоит. Или бывает другая крайность – когда показывают одни только проблемы: публицистика, доходящая до чернухи. Там уже вся красота и поэзия уходит на задний план или исчезает вовсе. И в итоге становится вообще непонятно: зачем они тут, бедные, живут? Ребята, да плюньте вы на все и бегите куда глаза глядят! Все лучше, чем в этом аду. А вот «Земля людей» в этом смысле по-своему гармонична. То есть там показаны и красота, и природное своеобразие… И все это не просто формально присутствует: этим можно с наслаждением любоваться, потому что действительно красиво снято. Но там есть и реальные люди, которые живут именно на этой земле, сегодня – и они честно зрителю рассказывают, как они живут: без нагнетания и без приукрашивания».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89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250377-64DF-4242-A7C7-E1F6CD910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каналы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84B9A5-7EB3-4F42-94DA-1D84214C8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«Пряничный домик»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(телеканал «Культура»):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(«Мастера Северной Осетии», «Костюм русского севера», «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Шумбратада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«Дагестанский костюм».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Ведущий Евгений Кулаков.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День выхода: четверг 15.20.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Хронометраж – 26 мин.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670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386A3-1488-4DA2-802F-DBCC8421B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Востребованные форматы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77FA3E0-9C48-41A5-9832-A27F130BD7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375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05085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762</Words>
  <Application>Microsoft Office PowerPoint</Application>
  <PresentationFormat>Широкоэкранный</PresentationFormat>
  <Paragraphs>40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Информационный повод (универсальные каналы)</vt:lpstr>
      <vt:lpstr>Документальные проекты (тематические каналы)</vt:lpstr>
      <vt:lpstr>Мнение</vt:lpstr>
      <vt:lpstr>Тематические каналы</vt:lpstr>
      <vt:lpstr>Востребованные форматы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Валера Дизайнер</dc:creator>
  <cp:lastModifiedBy>reva.ek@mail.ru</cp:lastModifiedBy>
  <cp:revision>7</cp:revision>
  <dcterms:created xsi:type="dcterms:W3CDTF">2021-01-29T13:56:27Z</dcterms:created>
  <dcterms:modified xsi:type="dcterms:W3CDTF">2021-10-31T19:19:39Z</dcterms:modified>
</cp:coreProperties>
</file>