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3F6D"/>
    <a:srgbClr val="2F2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7FD922-9459-4668-A3DF-19D2D27522D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DB2874-2DF6-4140-87B9-70595C489F04}">
      <dgm:prSet phldrT="[Текст]" custT="1"/>
      <dgm:spPr/>
      <dgm:t>
        <a:bodyPr/>
        <a:lstStyle/>
        <a:p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«Традиционный костюм есть практически у каждой бурятки, его надевают по праздникам. По наряду можно понять, не только откуда родом девушка, но и замужем ли она (если да, то носит безрукавка. )Запахивая одежду слева направо, буряты закрываются от злых духов, а расстегивая, открываются добрым, западным. Согласно народным поверьям, западные небожители доброжелательны к людям, а восточные, напротив, враждебны» (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Мернова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М. Мисс мира: Россия. Рыбки счастья </a:t>
          </a:r>
          <a:r>
            <a:rPr lang="en-US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// 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Вокруг света. Декабрь 2015)</a:t>
          </a:r>
        </a:p>
      </dgm:t>
    </dgm:pt>
    <dgm:pt modelId="{6C348843-8E74-415C-8C74-2DC9868262CB}" type="parTrans" cxnId="{67E19A55-E64B-45F6-B689-DAD8F3D5D5C5}">
      <dgm:prSet/>
      <dgm:spPr/>
      <dgm:t>
        <a:bodyPr/>
        <a:lstStyle/>
        <a:p>
          <a:endParaRPr lang="ru-RU"/>
        </a:p>
      </dgm:t>
    </dgm:pt>
    <dgm:pt modelId="{3BFF463F-25BE-4FF8-B5F2-E0BE876C62FE}" type="sibTrans" cxnId="{67E19A55-E64B-45F6-B689-DAD8F3D5D5C5}">
      <dgm:prSet/>
      <dgm:spPr/>
      <dgm:t>
        <a:bodyPr/>
        <a:lstStyle/>
        <a:p>
          <a:endParaRPr lang="ru-RU"/>
        </a:p>
      </dgm:t>
    </dgm:pt>
    <dgm:pt modelId="{40F2C514-B62E-41D0-9485-B89FC8DEAEEC}">
      <dgm:prSet phldrT="[Текст]" custT="1"/>
      <dgm:spPr/>
      <dgm:t>
        <a:bodyPr/>
        <a:lstStyle/>
        <a:p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«В соревнованиях по объездке лошадей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Эмдик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Уредиш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выступают команды из трех человек. Каждой по жребию достается дикий молодой конь и дается пять минут, чтобы его заарканить, выгнать из загона, взнуздать, оседлать и объездить. При этом в седле объездчик должен продержаться одну минуту. Не продержался – проигрыш. &lt;…&gt;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Эмдик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Уредиш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– часть большой программы «Всенародных игр» алтайцев – Эл-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Ойын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» (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Бушов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А.,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Бушова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А. Дикие сердцем: секреты алтайского родео </a:t>
          </a:r>
          <a:r>
            <a:rPr lang="en-US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Вокруг света. Ноябрь 2014)</a:t>
          </a:r>
        </a:p>
      </dgm:t>
    </dgm:pt>
    <dgm:pt modelId="{1623A5A0-C4CD-4C4D-B0A1-8E177DAA24CA}" type="parTrans" cxnId="{A8823AE0-037A-47C2-AAE9-092F260B0ADF}">
      <dgm:prSet/>
      <dgm:spPr/>
      <dgm:t>
        <a:bodyPr/>
        <a:lstStyle/>
        <a:p>
          <a:endParaRPr lang="ru-RU"/>
        </a:p>
      </dgm:t>
    </dgm:pt>
    <dgm:pt modelId="{EDB2DB4B-F400-4A58-9D14-A295F34E68BF}" type="sibTrans" cxnId="{A8823AE0-037A-47C2-AAE9-092F260B0ADF}">
      <dgm:prSet/>
      <dgm:spPr/>
      <dgm:t>
        <a:bodyPr/>
        <a:lstStyle/>
        <a:p>
          <a:endParaRPr lang="ru-RU"/>
        </a:p>
      </dgm:t>
    </dgm:pt>
    <dgm:pt modelId="{A7769262-F14E-4A3D-A582-E004FEBF819C}">
      <dgm:prSet phldrT="[Текст]" custT="1"/>
      <dgm:spPr/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«Олени – наша жизнь: еда, лекарство, одежда, дома, транспорт и душа. В тундре не растут помидоры и огурцы, не выживают коровы, козы и овцы. На одних грибах и ягодах долго не протянешь. Мы едим оленье мясо, пьем молоко, из рогов делаем лекарства. Из шкур шьем шапки и унты, строим дома, мастерим ритуальные бубны» (Миронова Е. Заглянуть в душу </a:t>
          </a:r>
          <a:r>
            <a:rPr lang="en-US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 Вокруг света. Май 2017 )</a:t>
          </a:r>
        </a:p>
      </dgm:t>
    </dgm:pt>
    <dgm:pt modelId="{4E666B3C-F69C-4C6D-B713-57E8483C1F05}" type="parTrans" cxnId="{5E0B5FC3-4C15-44FD-9C2C-97DBB70596B4}">
      <dgm:prSet/>
      <dgm:spPr/>
      <dgm:t>
        <a:bodyPr/>
        <a:lstStyle/>
        <a:p>
          <a:endParaRPr lang="ru-RU"/>
        </a:p>
      </dgm:t>
    </dgm:pt>
    <dgm:pt modelId="{4B72C1E3-FB08-4C06-96CE-EDFDBBCA3F95}" type="sibTrans" cxnId="{5E0B5FC3-4C15-44FD-9C2C-97DBB70596B4}">
      <dgm:prSet/>
      <dgm:spPr/>
      <dgm:t>
        <a:bodyPr/>
        <a:lstStyle/>
        <a:p>
          <a:endParaRPr lang="ru-RU"/>
        </a:p>
      </dgm:t>
    </dgm:pt>
    <dgm:pt modelId="{A23095B4-9674-4AD4-859E-5662BD165A34}">
      <dgm:prSet phldrT="[Текст]" custT="1"/>
      <dgm:spPr/>
      <dgm:t>
        <a:bodyPr/>
        <a:lstStyle/>
        <a:p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«Ительмены. Коренные обитатели Камчатки. Большинство (около 2300 человек) проживает в труднодоступном Тигильском районе. Само слово «ительмен» означает «сущий», «»живущий здесь».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Антрополагами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включаются в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авктическую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малую расу северных монголоидов, по ряду признаков близкую к тихоокеанским монголоидам, из-за чего некоторые ительмены считают себя потомками полинезийских мореплавателей» (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Севриновский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В. Последний шаман </a:t>
          </a:r>
          <a:r>
            <a:rPr lang="en-US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  Вокруг света. Сентябрь 2013) </a:t>
          </a:r>
        </a:p>
      </dgm:t>
    </dgm:pt>
    <dgm:pt modelId="{B072F0A3-1DBA-4AA0-9DE6-14B617C14125}" type="parTrans" cxnId="{91EF5461-854F-48BA-AD76-61AE3BAD3C18}">
      <dgm:prSet/>
      <dgm:spPr/>
      <dgm:t>
        <a:bodyPr/>
        <a:lstStyle/>
        <a:p>
          <a:endParaRPr lang="ru-RU"/>
        </a:p>
      </dgm:t>
    </dgm:pt>
    <dgm:pt modelId="{A1527462-5CAA-42C1-8DE6-7FFA4D493E32}" type="sibTrans" cxnId="{91EF5461-854F-48BA-AD76-61AE3BAD3C18}">
      <dgm:prSet/>
      <dgm:spPr/>
      <dgm:t>
        <a:bodyPr/>
        <a:lstStyle/>
        <a:p>
          <a:endParaRPr lang="ru-RU"/>
        </a:p>
      </dgm:t>
    </dgm:pt>
    <dgm:pt modelId="{ED57B52E-3774-42BE-A815-991D740D20F5}">
      <dgm:prSet phldrT="[Текст]" custT="1"/>
      <dgm:spPr/>
      <dgm:t>
        <a:bodyPr/>
        <a:lstStyle/>
        <a:p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«Черкесы традиционного выращивали просо, пшеницу и кукурузу. Последнюю именовали богатырским зерном. Кукуруза по-черкесски называется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нартыху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, что дословно переводится как «зерно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нартов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», былинных богатырей. &lt;…&gt; Одно из самых распространенных и любимых лакомств из теста у черкесов – </a:t>
          </a:r>
          <a:r>
            <a:rPr lang="ru-RU" sz="10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лакумы</a:t>
          </a:r>
          <a:r>
            <a:rPr lang="ru-RU" sz="1050" dirty="0">
              <a:latin typeface="Times New Roman" panose="02020603050405020304" pitchFamily="18" charset="0"/>
              <a:cs typeface="Times New Roman" panose="02020603050405020304" pitchFamily="18" charset="0"/>
            </a:rPr>
            <a:t>. Без этих небольших румяных лепешек не обходится ни один стол» (Алиева А. Аргументы недели. 01.12.2016)</a:t>
          </a:r>
        </a:p>
      </dgm:t>
    </dgm:pt>
    <dgm:pt modelId="{AB1D6980-27A2-41B5-A881-79126FF80A05}" type="parTrans" cxnId="{95A795F9-FC34-44CE-AA4D-7D5D9A89EE84}">
      <dgm:prSet/>
      <dgm:spPr/>
      <dgm:t>
        <a:bodyPr/>
        <a:lstStyle/>
        <a:p>
          <a:endParaRPr lang="ru-RU"/>
        </a:p>
      </dgm:t>
    </dgm:pt>
    <dgm:pt modelId="{6A3DF710-A8DB-483B-A5F9-DD6D3349BA81}" type="sibTrans" cxnId="{95A795F9-FC34-44CE-AA4D-7D5D9A89EE84}">
      <dgm:prSet/>
      <dgm:spPr/>
      <dgm:t>
        <a:bodyPr/>
        <a:lstStyle/>
        <a:p>
          <a:endParaRPr lang="ru-RU"/>
        </a:p>
      </dgm:t>
    </dgm:pt>
    <dgm:pt modelId="{D5523818-8680-424C-9534-AD117A695F91}" type="pres">
      <dgm:prSet presAssocID="{627FD922-9459-4668-A3DF-19D2D27522D1}" presName="diagram" presStyleCnt="0">
        <dgm:presLayoutVars>
          <dgm:dir/>
          <dgm:resizeHandles val="exact"/>
        </dgm:presLayoutVars>
      </dgm:prSet>
      <dgm:spPr/>
    </dgm:pt>
    <dgm:pt modelId="{3269E9BC-B261-4E02-ABB1-363D4F4684D3}" type="pres">
      <dgm:prSet presAssocID="{EEDB2874-2DF6-4140-87B9-70595C489F04}" presName="node" presStyleLbl="node1" presStyleIdx="0" presStyleCnt="5">
        <dgm:presLayoutVars>
          <dgm:bulletEnabled val="1"/>
        </dgm:presLayoutVars>
      </dgm:prSet>
      <dgm:spPr/>
    </dgm:pt>
    <dgm:pt modelId="{2F12D8A4-8E97-4084-BAB1-D8453A3AD606}" type="pres">
      <dgm:prSet presAssocID="{3BFF463F-25BE-4FF8-B5F2-E0BE876C62FE}" presName="sibTrans" presStyleCnt="0"/>
      <dgm:spPr/>
    </dgm:pt>
    <dgm:pt modelId="{273E05FD-76E6-41F5-88C1-0081FC61EB25}" type="pres">
      <dgm:prSet presAssocID="{40F2C514-B62E-41D0-9485-B89FC8DEAEEC}" presName="node" presStyleLbl="node1" presStyleIdx="1" presStyleCnt="5">
        <dgm:presLayoutVars>
          <dgm:bulletEnabled val="1"/>
        </dgm:presLayoutVars>
      </dgm:prSet>
      <dgm:spPr/>
    </dgm:pt>
    <dgm:pt modelId="{4F81BD62-3B4C-4A08-AB08-44F8D1318B26}" type="pres">
      <dgm:prSet presAssocID="{EDB2DB4B-F400-4A58-9D14-A295F34E68BF}" presName="sibTrans" presStyleCnt="0"/>
      <dgm:spPr/>
    </dgm:pt>
    <dgm:pt modelId="{5E3A4E53-CD95-48C2-BA69-46ABE034FBA4}" type="pres">
      <dgm:prSet presAssocID="{A7769262-F14E-4A3D-A582-E004FEBF819C}" presName="node" presStyleLbl="node1" presStyleIdx="2" presStyleCnt="5">
        <dgm:presLayoutVars>
          <dgm:bulletEnabled val="1"/>
        </dgm:presLayoutVars>
      </dgm:prSet>
      <dgm:spPr/>
    </dgm:pt>
    <dgm:pt modelId="{D1665A8E-DB85-4BDD-9710-414C495CD00D}" type="pres">
      <dgm:prSet presAssocID="{4B72C1E3-FB08-4C06-96CE-EDFDBBCA3F95}" presName="sibTrans" presStyleCnt="0"/>
      <dgm:spPr/>
    </dgm:pt>
    <dgm:pt modelId="{F8E6867E-9ECB-4EAC-9FDF-130F3BD82AEA}" type="pres">
      <dgm:prSet presAssocID="{A23095B4-9674-4AD4-859E-5662BD165A34}" presName="node" presStyleLbl="node1" presStyleIdx="3" presStyleCnt="5">
        <dgm:presLayoutVars>
          <dgm:bulletEnabled val="1"/>
        </dgm:presLayoutVars>
      </dgm:prSet>
      <dgm:spPr/>
    </dgm:pt>
    <dgm:pt modelId="{DA312C77-3858-4EE8-B9CC-B2E643F9AE25}" type="pres">
      <dgm:prSet presAssocID="{A1527462-5CAA-42C1-8DE6-7FFA4D493E32}" presName="sibTrans" presStyleCnt="0"/>
      <dgm:spPr/>
    </dgm:pt>
    <dgm:pt modelId="{AF6C7DE6-546C-4FF0-AD13-A0093BC04051}" type="pres">
      <dgm:prSet presAssocID="{ED57B52E-3774-42BE-A815-991D740D20F5}" presName="node" presStyleLbl="node1" presStyleIdx="4" presStyleCnt="5">
        <dgm:presLayoutVars>
          <dgm:bulletEnabled val="1"/>
        </dgm:presLayoutVars>
      </dgm:prSet>
      <dgm:spPr/>
    </dgm:pt>
  </dgm:ptLst>
  <dgm:cxnLst>
    <dgm:cxn modelId="{2630833D-ED9B-4821-80C1-771F357C8AD0}" type="presOf" srcId="{EEDB2874-2DF6-4140-87B9-70595C489F04}" destId="{3269E9BC-B261-4E02-ABB1-363D4F4684D3}" srcOrd="0" destOrd="0" presId="urn:microsoft.com/office/officeart/2005/8/layout/default"/>
    <dgm:cxn modelId="{91EF5461-854F-48BA-AD76-61AE3BAD3C18}" srcId="{627FD922-9459-4668-A3DF-19D2D27522D1}" destId="{A23095B4-9674-4AD4-859E-5662BD165A34}" srcOrd="3" destOrd="0" parTransId="{B072F0A3-1DBA-4AA0-9DE6-14B617C14125}" sibTransId="{A1527462-5CAA-42C1-8DE6-7FFA4D493E32}"/>
    <dgm:cxn modelId="{3AD8DE45-E4EC-442B-A40B-525706F1BFD8}" type="presOf" srcId="{ED57B52E-3774-42BE-A815-991D740D20F5}" destId="{AF6C7DE6-546C-4FF0-AD13-A0093BC04051}" srcOrd="0" destOrd="0" presId="urn:microsoft.com/office/officeart/2005/8/layout/default"/>
    <dgm:cxn modelId="{67E19A55-E64B-45F6-B689-DAD8F3D5D5C5}" srcId="{627FD922-9459-4668-A3DF-19D2D27522D1}" destId="{EEDB2874-2DF6-4140-87B9-70595C489F04}" srcOrd="0" destOrd="0" parTransId="{6C348843-8E74-415C-8C74-2DC9868262CB}" sibTransId="{3BFF463F-25BE-4FF8-B5F2-E0BE876C62FE}"/>
    <dgm:cxn modelId="{EAF21DB0-3B74-42AF-B3ED-5B0362D39E3F}" type="presOf" srcId="{40F2C514-B62E-41D0-9485-B89FC8DEAEEC}" destId="{273E05FD-76E6-41F5-88C1-0081FC61EB25}" srcOrd="0" destOrd="0" presId="urn:microsoft.com/office/officeart/2005/8/layout/default"/>
    <dgm:cxn modelId="{6DDA00BE-8B52-401D-BF6E-82ABF9EDD55D}" type="presOf" srcId="{A7769262-F14E-4A3D-A582-E004FEBF819C}" destId="{5E3A4E53-CD95-48C2-BA69-46ABE034FBA4}" srcOrd="0" destOrd="0" presId="urn:microsoft.com/office/officeart/2005/8/layout/default"/>
    <dgm:cxn modelId="{AF1552C1-D8EF-46CC-9433-DC3841450F60}" type="presOf" srcId="{627FD922-9459-4668-A3DF-19D2D27522D1}" destId="{D5523818-8680-424C-9534-AD117A695F91}" srcOrd="0" destOrd="0" presId="urn:microsoft.com/office/officeart/2005/8/layout/default"/>
    <dgm:cxn modelId="{5E0B5FC3-4C15-44FD-9C2C-97DBB70596B4}" srcId="{627FD922-9459-4668-A3DF-19D2D27522D1}" destId="{A7769262-F14E-4A3D-A582-E004FEBF819C}" srcOrd="2" destOrd="0" parTransId="{4E666B3C-F69C-4C6D-B713-57E8483C1F05}" sibTransId="{4B72C1E3-FB08-4C06-96CE-EDFDBBCA3F95}"/>
    <dgm:cxn modelId="{A8823AE0-037A-47C2-AAE9-092F260B0ADF}" srcId="{627FD922-9459-4668-A3DF-19D2D27522D1}" destId="{40F2C514-B62E-41D0-9485-B89FC8DEAEEC}" srcOrd="1" destOrd="0" parTransId="{1623A5A0-C4CD-4C4D-B0A1-8E177DAA24CA}" sibTransId="{EDB2DB4B-F400-4A58-9D14-A295F34E68BF}"/>
    <dgm:cxn modelId="{0BFA84E2-BEF7-4E84-918B-5658BA8C3F8D}" type="presOf" srcId="{A23095B4-9674-4AD4-859E-5662BD165A34}" destId="{F8E6867E-9ECB-4EAC-9FDF-130F3BD82AEA}" srcOrd="0" destOrd="0" presId="urn:microsoft.com/office/officeart/2005/8/layout/default"/>
    <dgm:cxn modelId="{95A795F9-FC34-44CE-AA4D-7D5D9A89EE84}" srcId="{627FD922-9459-4668-A3DF-19D2D27522D1}" destId="{ED57B52E-3774-42BE-A815-991D740D20F5}" srcOrd="4" destOrd="0" parTransId="{AB1D6980-27A2-41B5-A881-79126FF80A05}" sibTransId="{6A3DF710-A8DB-483B-A5F9-DD6D3349BA81}"/>
    <dgm:cxn modelId="{EF2DD432-47A9-4557-9F30-8EDA3E57CCEF}" type="presParOf" srcId="{D5523818-8680-424C-9534-AD117A695F91}" destId="{3269E9BC-B261-4E02-ABB1-363D4F4684D3}" srcOrd="0" destOrd="0" presId="urn:microsoft.com/office/officeart/2005/8/layout/default"/>
    <dgm:cxn modelId="{B70AA245-54F3-4A7E-9D7C-2A79B1C79A6E}" type="presParOf" srcId="{D5523818-8680-424C-9534-AD117A695F91}" destId="{2F12D8A4-8E97-4084-BAB1-D8453A3AD606}" srcOrd="1" destOrd="0" presId="urn:microsoft.com/office/officeart/2005/8/layout/default"/>
    <dgm:cxn modelId="{9EE22C53-2D8D-486D-95D6-B8C802274CF3}" type="presParOf" srcId="{D5523818-8680-424C-9534-AD117A695F91}" destId="{273E05FD-76E6-41F5-88C1-0081FC61EB25}" srcOrd="2" destOrd="0" presId="urn:microsoft.com/office/officeart/2005/8/layout/default"/>
    <dgm:cxn modelId="{14A7EAD1-E1F1-45E4-8A00-CE593E813E49}" type="presParOf" srcId="{D5523818-8680-424C-9534-AD117A695F91}" destId="{4F81BD62-3B4C-4A08-AB08-44F8D1318B26}" srcOrd="3" destOrd="0" presId="urn:microsoft.com/office/officeart/2005/8/layout/default"/>
    <dgm:cxn modelId="{16908EF0-8FD4-407D-8B24-2556A52906BD}" type="presParOf" srcId="{D5523818-8680-424C-9534-AD117A695F91}" destId="{5E3A4E53-CD95-48C2-BA69-46ABE034FBA4}" srcOrd="4" destOrd="0" presId="urn:microsoft.com/office/officeart/2005/8/layout/default"/>
    <dgm:cxn modelId="{F06F881A-38C6-4E0B-83C8-2798C9DFA0F6}" type="presParOf" srcId="{D5523818-8680-424C-9534-AD117A695F91}" destId="{D1665A8E-DB85-4BDD-9710-414C495CD00D}" srcOrd="5" destOrd="0" presId="urn:microsoft.com/office/officeart/2005/8/layout/default"/>
    <dgm:cxn modelId="{A282B9D0-6FDD-4DF7-8E47-69DCD4303D76}" type="presParOf" srcId="{D5523818-8680-424C-9534-AD117A695F91}" destId="{F8E6867E-9ECB-4EAC-9FDF-130F3BD82AEA}" srcOrd="6" destOrd="0" presId="urn:microsoft.com/office/officeart/2005/8/layout/default"/>
    <dgm:cxn modelId="{B6BA0616-70BB-421A-B3B7-9F778A0A58ED}" type="presParOf" srcId="{D5523818-8680-424C-9534-AD117A695F91}" destId="{DA312C77-3858-4EE8-B9CC-B2E643F9AE25}" srcOrd="7" destOrd="0" presId="urn:microsoft.com/office/officeart/2005/8/layout/default"/>
    <dgm:cxn modelId="{CFC3D8C9-FECE-480A-8CE8-1138081DB8E9}" type="presParOf" srcId="{D5523818-8680-424C-9534-AD117A695F91}" destId="{AF6C7DE6-546C-4FF0-AD13-A0093BC0405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59BD2D-D0C9-4F23-8196-A50089CF1CC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CED22B-D4EA-45FE-A68A-8ABF1AA9C0B4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0" i="0" dirty="0">
              <a:solidFill>
                <a:srgbClr val="111111"/>
              </a:solidFill>
              <a:effectLst/>
              <a:latin typeface="myriad-pro-semi-condensed"/>
            </a:rPr>
            <a:t>Вот </a:t>
          </a:r>
          <a:r>
            <a:rPr lang="ru-RU" b="0" i="0" dirty="0" err="1">
              <a:solidFill>
                <a:srgbClr val="111111"/>
              </a:solidFill>
              <a:effectLst/>
              <a:latin typeface="myriad-pro-semi-condensed"/>
            </a:rPr>
            <a:t>Кубачи</a:t>
          </a:r>
          <a:r>
            <a:rPr lang="ru-RU" b="0" i="0" dirty="0">
              <a:solidFill>
                <a:srgbClr val="111111"/>
              </a:solidFill>
              <a:effectLst/>
              <a:latin typeface="myriad-pro-semi-condensed"/>
            </a:rPr>
            <a:t> — нет во всем мире мастеров, равных кубачинцам в работе по серебру и вообще по металлу. Откуда и как они появились в этих горах, у кого научились искусству ковки булатных клинков, которые делали еще по заказам персидских царей? Какие музы подсказывают им узоры, чтобы украшать браслеты и серьги, кинжалы и сабли? Кубачинцы и сами не знают. Они обрушивают на тебя всю эту неземную красоту, объявляют тебя другом — кунаком, заставляют поклясться: ты приедешь к ним еще — рассмотреть, распробовать, запомнить... Представьте: там в каждом — в каждом! — сельском доме есть собственный музей. </a:t>
          </a:r>
          <a:endParaRPr lang="ru-RU" dirty="0"/>
        </a:p>
        <a:p>
          <a:pPr marL="0" lvl="0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dirty="0"/>
        </a:p>
      </dgm:t>
    </dgm:pt>
    <dgm:pt modelId="{02BB1626-0907-490C-9815-B5488DC5FADA}" type="parTrans" cxnId="{76BBAC4B-E3CB-4F16-834B-3FFF491407C0}">
      <dgm:prSet/>
      <dgm:spPr/>
      <dgm:t>
        <a:bodyPr/>
        <a:lstStyle/>
        <a:p>
          <a:endParaRPr lang="ru-RU"/>
        </a:p>
      </dgm:t>
    </dgm:pt>
    <dgm:pt modelId="{5909CC57-30DE-4F2C-9D48-5C525484DC63}" type="sibTrans" cxnId="{76BBAC4B-E3CB-4F16-834B-3FFF491407C0}">
      <dgm:prSet/>
      <dgm:spPr/>
      <dgm:t>
        <a:bodyPr/>
        <a:lstStyle/>
        <a:p>
          <a:endParaRPr lang="ru-RU"/>
        </a:p>
      </dgm:t>
    </dgm:pt>
    <dgm:pt modelId="{5E94BF4F-16AA-460C-ACD5-6479CE99F5A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0" i="0" dirty="0">
              <a:solidFill>
                <a:srgbClr val="111111"/>
              </a:solidFill>
              <a:effectLst/>
              <a:latin typeface="myriad-pro-semi-condensed"/>
            </a:rPr>
            <a:t>Да что тарелки! У лакцев, это еще один дагестанский народ, почти в любом сельском доме найдется женский праздничный наряд, на котором среди прочих рукотворных диковин нашиты еще царских времен серебряные рубли,— такими платьями гордился бы любой музей. А канатоходцы? Передвигаться по канату над пропастью в старые времена из-за отсутствия дорог в горах будто бы умели многие, но родоначальниками жанра считаются именно лакцы из села </a:t>
          </a:r>
          <a:r>
            <a:rPr lang="ru-RU" b="0" i="0" dirty="0" err="1">
              <a:solidFill>
                <a:srgbClr val="111111"/>
              </a:solidFill>
              <a:effectLst/>
              <a:latin typeface="myriad-pro-semi-condensed"/>
            </a:rPr>
            <a:t>Цовкра</a:t>
          </a:r>
          <a:r>
            <a:rPr lang="ru-RU" b="0" i="0" dirty="0">
              <a:solidFill>
                <a:srgbClr val="111111"/>
              </a:solidFill>
              <a:effectLst/>
              <a:latin typeface="myriad-pro-semi-condensed"/>
            </a:rPr>
            <a:t>. </a:t>
          </a:r>
          <a:endParaRPr lang="ru-RU" dirty="0"/>
        </a:p>
        <a:p>
          <a:pPr marL="0" lvl="0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dirty="0"/>
        </a:p>
      </dgm:t>
    </dgm:pt>
    <dgm:pt modelId="{A6D530B5-436F-4F1F-8D5D-5C5387040298}" type="parTrans" cxnId="{D8D3B807-034A-4681-AF1A-923A199DEF12}">
      <dgm:prSet/>
      <dgm:spPr/>
      <dgm:t>
        <a:bodyPr/>
        <a:lstStyle/>
        <a:p>
          <a:endParaRPr lang="ru-RU"/>
        </a:p>
      </dgm:t>
    </dgm:pt>
    <dgm:pt modelId="{F5127F7E-D3C2-4E44-AF57-0D548221667F}" type="sibTrans" cxnId="{D8D3B807-034A-4681-AF1A-923A199DEF12}">
      <dgm:prSet/>
      <dgm:spPr/>
      <dgm:t>
        <a:bodyPr/>
        <a:lstStyle/>
        <a:p>
          <a:endParaRPr lang="ru-RU"/>
        </a:p>
      </dgm:t>
    </dgm:pt>
    <dgm:pt modelId="{FDD7E5E9-4ADA-44F7-AA03-659BB5BC21F2}">
      <dgm:prSet/>
      <dgm:spPr/>
      <dgm:t>
        <a:bodyPr/>
        <a:lstStyle/>
        <a:p>
          <a:r>
            <a:rPr lang="ru-RU" b="0" i="0">
              <a:solidFill>
                <a:srgbClr val="111111"/>
              </a:solidFill>
              <a:effectLst/>
              <a:latin typeface="myriad-pro-semi-condensed"/>
            </a:rPr>
            <a:t>Лакцы, даргинцы, кумыки, аварцы, табасаранцы и еще сколько-то десятков народов каким-то чудом поместились в этих красивых горах, словно бы у Создателя не нашлось больше земли, чтобы раздать каждому, и он собрал их всех вместе с каким-то одному ему известным умыслом. Да у них только официальных языков 14 штук! И один на всех русский, на котором удобнее говорить, чтобы понять друг друга...</a:t>
          </a:r>
          <a:endParaRPr lang="ru-RU"/>
        </a:p>
      </dgm:t>
    </dgm:pt>
    <dgm:pt modelId="{D8DF5AE3-F22D-4256-9FF4-EC6015E3C90B}" type="parTrans" cxnId="{4597F558-E199-4CC3-A8BF-36D63711AC1D}">
      <dgm:prSet/>
      <dgm:spPr/>
      <dgm:t>
        <a:bodyPr/>
        <a:lstStyle/>
        <a:p>
          <a:endParaRPr lang="ru-RU"/>
        </a:p>
      </dgm:t>
    </dgm:pt>
    <dgm:pt modelId="{F27664A2-2D11-4AC4-A466-33486E6A4D9C}" type="sibTrans" cxnId="{4597F558-E199-4CC3-A8BF-36D63711AC1D}">
      <dgm:prSet/>
      <dgm:spPr/>
      <dgm:t>
        <a:bodyPr/>
        <a:lstStyle/>
        <a:p>
          <a:endParaRPr lang="ru-RU"/>
        </a:p>
      </dgm:t>
    </dgm:pt>
    <dgm:pt modelId="{EFC13CF1-821A-49B6-9D2B-D51A5EFA5B73}">
      <dgm:prSet/>
      <dgm:spPr/>
      <dgm:t>
        <a:bodyPr/>
        <a:lstStyle/>
        <a:p>
          <a:r>
            <a:rPr lang="ru-RU" b="0" i="0">
              <a:solidFill>
                <a:srgbClr val="111111"/>
              </a:solidFill>
              <a:effectLst/>
              <a:latin typeface="myriad-pro-semi-condensed"/>
            </a:rPr>
            <a:t>Балхар — еще одна точка на карте дагестанских чудес. Здесь с незапамятных времен женщины, расправившись поутру с домашними делами, трудоемкими везде, а в горах особенно, торопятся к гончарному кругу, чтобы произвести на свет элегантные глиняные кувшины, украшенные строгими рисунками, а еще всяческие свистульки-игрушки, тарелки и блюда. Почему их делают женщины, а их мужьям запрещено даже дотрагиваться до гончарного круга? На этот счет есть несколько не слишком убедительных версий, вы сможете выбрать любую — по вкусу.</a:t>
          </a:r>
          <a:endParaRPr lang="ru-RU"/>
        </a:p>
      </dgm:t>
    </dgm:pt>
    <dgm:pt modelId="{7ADB83BF-E7C5-45BD-AFC0-E64B73211383}" type="parTrans" cxnId="{74B4115D-E291-47F9-A31F-03F5AE9990E1}">
      <dgm:prSet/>
      <dgm:spPr/>
      <dgm:t>
        <a:bodyPr/>
        <a:lstStyle/>
        <a:p>
          <a:endParaRPr lang="ru-RU"/>
        </a:p>
      </dgm:t>
    </dgm:pt>
    <dgm:pt modelId="{942020A7-7D7B-44AA-9CAB-1A1F7DDFE4CD}" type="sibTrans" cxnId="{74B4115D-E291-47F9-A31F-03F5AE9990E1}">
      <dgm:prSet/>
      <dgm:spPr/>
      <dgm:t>
        <a:bodyPr/>
        <a:lstStyle/>
        <a:p>
          <a:endParaRPr lang="ru-RU"/>
        </a:p>
      </dgm:t>
    </dgm:pt>
    <dgm:pt modelId="{AC5234CF-9A0D-43D3-A456-3DEEF3ECBABD}">
      <dgm:prSet/>
      <dgm:spPr/>
      <dgm:t>
        <a:bodyPr/>
        <a:lstStyle/>
        <a:p>
          <a:r>
            <a:rPr lang="ru-RU" b="0" i="0">
              <a:solidFill>
                <a:srgbClr val="111111"/>
              </a:solidFill>
              <a:effectLst/>
              <a:latin typeface="myriad-pro-semi-condensed"/>
            </a:rPr>
            <a:t>Ой, про вкус это я зря начал, наверное... Дагестан в гастрономическом смысле напоминает, представьте себе, Китай: переезжая из района в район, ты обнаруживаешь, что вкус блюда с одним и тем же названием меняется совершенно. "Вот, попробуй,— ставят перед тобой новое угощение третьим "этажом" на столе, как это повсюду принято на Кавказе,— это дагестанский брат грузинского хачапури и азербайджанского кутаба. Тонкое тесто, а внутри — прекрасная баранина. Называется "чуду", запомнил?" Запомнил. Только вот в соседнем селе оказывается, что "чуду" бывает только с крапивой, в другом только с тыквой, а в третьем его делают вообще с картошкой, а с бараниной никогда. Рассказывать про чудесные выдержанные сыры, разные на вкус в каждом селе, или про урбеч, еще один здешний деликатес, сделанный из пасты абрикосовых косточек, или остановиться и пожалеть не успевшего пообедать читателя?</a:t>
          </a:r>
          <a:endParaRPr lang="ru-RU"/>
        </a:p>
      </dgm:t>
    </dgm:pt>
    <dgm:pt modelId="{DA50D27E-6160-494C-8684-F6B19F86151E}" type="parTrans" cxnId="{96DF5C99-27DF-441D-B756-F4FA1A2366E5}">
      <dgm:prSet/>
      <dgm:spPr/>
      <dgm:t>
        <a:bodyPr/>
        <a:lstStyle/>
        <a:p>
          <a:endParaRPr lang="ru-RU"/>
        </a:p>
      </dgm:t>
    </dgm:pt>
    <dgm:pt modelId="{F52A88F4-AF28-4978-8066-51C69DD7EAC1}" type="sibTrans" cxnId="{96DF5C99-27DF-441D-B756-F4FA1A2366E5}">
      <dgm:prSet/>
      <dgm:spPr/>
      <dgm:t>
        <a:bodyPr/>
        <a:lstStyle/>
        <a:p>
          <a:endParaRPr lang="ru-RU"/>
        </a:p>
      </dgm:t>
    </dgm:pt>
    <dgm:pt modelId="{CE280A3D-62ED-4FFB-BD7C-4F844509B9F4}" type="pres">
      <dgm:prSet presAssocID="{A159BD2D-D0C9-4F23-8196-A50089CF1CC6}" presName="diagram" presStyleCnt="0">
        <dgm:presLayoutVars>
          <dgm:dir/>
          <dgm:resizeHandles val="exact"/>
        </dgm:presLayoutVars>
      </dgm:prSet>
      <dgm:spPr/>
    </dgm:pt>
    <dgm:pt modelId="{0A214A5C-A02D-4F7F-B1BE-C56B1B5710AE}" type="pres">
      <dgm:prSet presAssocID="{95CED22B-D4EA-45FE-A68A-8ABF1AA9C0B4}" presName="node" presStyleLbl="node1" presStyleIdx="0" presStyleCnt="5">
        <dgm:presLayoutVars>
          <dgm:bulletEnabled val="1"/>
        </dgm:presLayoutVars>
      </dgm:prSet>
      <dgm:spPr/>
    </dgm:pt>
    <dgm:pt modelId="{8B6A4BF2-069D-414C-9B76-315DD34B9D8E}" type="pres">
      <dgm:prSet presAssocID="{5909CC57-30DE-4F2C-9D48-5C525484DC63}" presName="sibTrans" presStyleCnt="0"/>
      <dgm:spPr/>
    </dgm:pt>
    <dgm:pt modelId="{810C9629-DDC1-4772-9CB1-90FEE3104897}" type="pres">
      <dgm:prSet presAssocID="{5E94BF4F-16AA-460C-ACD5-6479CE99F5AA}" presName="node" presStyleLbl="node1" presStyleIdx="1" presStyleCnt="5">
        <dgm:presLayoutVars>
          <dgm:bulletEnabled val="1"/>
        </dgm:presLayoutVars>
      </dgm:prSet>
      <dgm:spPr/>
    </dgm:pt>
    <dgm:pt modelId="{0BFB46D0-EF8B-44DA-B631-A338044EA846}" type="pres">
      <dgm:prSet presAssocID="{F5127F7E-D3C2-4E44-AF57-0D548221667F}" presName="sibTrans" presStyleCnt="0"/>
      <dgm:spPr/>
    </dgm:pt>
    <dgm:pt modelId="{46958700-47ED-4785-8C98-04E5ADB49022}" type="pres">
      <dgm:prSet presAssocID="{EFC13CF1-821A-49B6-9D2B-D51A5EFA5B73}" presName="node" presStyleLbl="node1" presStyleIdx="2" presStyleCnt="5">
        <dgm:presLayoutVars>
          <dgm:bulletEnabled val="1"/>
        </dgm:presLayoutVars>
      </dgm:prSet>
      <dgm:spPr/>
    </dgm:pt>
    <dgm:pt modelId="{8E267F46-ABB1-4195-B92A-7755187ED1BA}" type="pres">
      <dgm:prSet presAssocID="{942020A7-7D7B-44AA-9CAB-1A1F7DDFE4CD}" presName="sibTrans" presStyleCnt="0"/>
      <dgm:spPr/>
    </dgm:pt>
    <dgm:pt modelId="{B6EF4B9F-26A4-4EF6-84F9-D9BD4AC2245A}" type="pres">
      <dgm:prSet presAssocID="{FDD7E5E9-4ADA-44F7-AA03-659BB5BC21F2}" presName="node" presStyleLbl="node1" presStyleIdx="3" presStyleCnt="5">
        <dgm:presLayoutVars>
          <dgm:bulletEnabled val="1"/>
        </dgm:presLayoutVars>
      </dgm:prSet>
      <dgm:spPr/>
    </dgm:pt>
    <dgm:pt modelId="{3E37E876-3E9D-4321-8E7F-BCD4D4DCBCE0}" type="pres">
      <dgm:prSet presAssocID="{F27664A2-2D11-4AC4-A466-33486E6A4D9C}" presName="sibTrans" presStyleCnt="0"/>
      <dgm:spPr/>
    </dgm:pt>
    <dgm:pt modelId="{9BE03725-9FB6-40A2-BBAC-89F0439F2635}" type="pres">
      <dgm:prSet presAssocID="{AC5234CF-9A0D-43D3-A456-3DEEF3ECBABD}" presName="node" presStyleLbl="node1" presStyleIdx="4" presStyleCnt="5">
        <dgm:presLayoutVars>
          <dgm:bulletEnabled val="1"/>
        </dgm:presLayoutVars>
      </dgm:prSet>
      <dgm:spPr/>
    </dgm:pt>
  </dgm:ptLst>
  <dgm:cxnLst>
    <dgm:cxn modelId="{7D8DCF04-3D65-4C3B-8890-91C63D69D1F0}" type="presOf" srcId="{5E94BF4F-16AA-460C-ACD5-6479CE99F5AA}" destId="{810C9629-DDC1-4772-9CB1-90FEE3104897}" srcOrd="0" destOrd="0" presId="urn:microsoft.com/office/officeart/2005/8/layout/default"/>
    <dgm:cxn modelId="{D8D3B807-034A-4681-AF1A-923A199DEF12}" srcId="{A159BD2D-D0C9-4F23-8196-A50089CF1CC6}" destId="{5E94BF4F-16AA-460C-ACD5-6479CE99F5AA}" srcOrd="1" destOrd="0" parTransId="{A6D530B5-436F-4F1F-8D5D-5C5387040298}" sibTransId="{F5127F7E-D3C2-4E44-AF57-0D548221667F}"/>
    <dgm:cxn modelId="{37CA9417-97C2-4E15-9692-65959E97DA95}" type="presOf" srcId="{95CED22B-D4EA-45FE-A68A-8ABF1AA9C0B4}" destId="{0A214A5C-A02D-4F7F-B1BE-C56B1B5710AE}" srcOrd="0" destOrd="0" presId="urn:microsoft.com/office/officeart/2005/8/layout/default"/>
    <dgm:cxn modelId="{2A76EC1B-F243-4CB5-A352-B617A84EA2FC}" type="presOf" srcId="{FDD7E5E9-4ADA-44F7-AA03-659BB5BC21F2}" destId="{B6EF4B9F-26A4-4EF6-84F9-D9BD4AC2245A}" srcOrd="0" destOrd="0" presId="urn:microsoft.com/office/officeart/2005/8/layout/default"/>
    <dgm:cxn modelId="{74B4115D-E291-47F9-A31F-03F5AE9990E1}" srcId="{A159BD2D-D0C9-4F23-8196-A50089CF1CC6}" destId="{EFC13CF1-821A-49B6-9D2B-D51A5EFA5B73}" srcOrd="2" destOrd="0" parTransId="{7ADB83BF-E7C5-45BD-AFC0-E64B73211383}" sibTransId="{942020A7-7D7B-44AA-9CAB-1A1F7DDFE4CD}"/>
    <dgm:cxn modelId="{76BBAC4B-E3CB-4F16-834B-3FFF491407C0}" srcId="{A159BD2D-D0C9-4F23-8196-A50089CF1CC6}" destId="{95CED22B-D4EA-45FE-A68A-8ABF1AA9C0B4}" srcOrd="0" destOrd="0" parTransId="{02BB1626-0907-490C-9815-B5488DC5FADA}" sibTransId="{5909CC57-30DE-4F2C-9D48-5C525484DC63}"/>
    <dgm:cxn modelId="{FD3D5477-963A-4A43-8395-7A19435CE030}" type="presOf" srcId="{AC5234CF-9A0D-43D3-A456-3DEEF3ECBABD}" destId="{9BE03725-9FB6-40A2-BBAC-89F0439F2635}" srcOrd="0" destOrd="0" presId="urn:microsoft.com/office/officeart/2005/8/layout/default"/>
    <dgm:cxn modelId="{4597F558-E199-4CC3-A8BF-36D63711AC1D}" srcId="{A159BD2D-D0C9-4F23-8196-A50089CF1CC6}" destId="{FDD7E5E9-4ADA-44F7-AA03-659BB5BC21F2}" srcOrd="3" destOrd="0" parTransId="{D8DF5AE3-F22D-4256-9FF4-EC6015E3C90B}" sibTransId="{F27664A2-2D11-4AC4-A466-33486E6A4D9C}"/>
    <dgm:cxn modelId="{96DF5C99-27DF-441D-B756-F4FA1A2366E5}" srcId="{A159BD2D-D0C9-4F23-8196-A50089CF1CC6}" destId="{AC5234CF-9A0D-43D3-A456-3DEEF3ECBABD}" srcOrd="4" destOrd="0" parTransId="{DA50D27E-6160-494C-8684-F6B19F86151E}" sibTransId="{F52A88F4-AF28-4978-8066-51C69DD7EAC1}"/>
    <dgm:cxn modelId="{42F80AA6-C2D8-49E7-AFB0-9C182B52727F}" type="presOf" srcId="{EFC13CF1-821A-49B6-9D2B-D51A5EFA5B73}" destId="{46958700-47ED-4785-8C98-04E5ADB49022}" srcOrd="0" destOrd="0" presId="urn:microsoft.com/office/officeart/2005/8/layout/default"/>
    <dgm:cxn modelId="{37A542D8-B5A6-4C24-A0DB-1201B95DD8EB}" type="presOf" srcId="{A159BD2D-D0C9-4F23-8196-A50089CF1CC6}" destId="{CE280A3D-62ED-4FFB-BD7C-4F844509B9F4}" srcOrd="0" destOrd="0" presId="urn:microsoft.com/office/officeart/2005/8/layout/default"/>
    <dgm:cxn modelId="{138077DD-15DD-48DA-9DD6-742F22255FE1}" type="presParOf" srcId="{CE280A3D-62ED-4FFB-BD7C-4F844509B9F4}" destId="{0A214A5C-A02D-4F7F-B1BE-C56B1B5710AE}" srcOrd="0" destOrd="0" presId="urn:microsoft.com/office/officeart/2005/8/layout/default"/>
    <dgm:cxn modelId="{9B0C4642-B944-42FE-84F3-E27C2F3E98B0}" type="presParOf" srcId="{CE280A3D-62ED-4FFB-BD7C-4F844509B9F4}" destId="{8B6A4BF2-069D-414C-9B76-315DD34B9D8E}" srcOrd="1" destOrd="0" presId="urn:microsoft.com/office/officeart/2005/8/layout/default"/>
    <dgm:cxn modelId="{B58B84C3-834F-4F8C-8A1A-E9F17941AA3C}" type="presParOf" srcId="{CE280A3D-62ED-4FFB-BD7C-4F844509B9F4}" destId="{810C9629-DDC1-4772-9CB1-90FEE3104897}" srcOrd="2" destOrd="0" presId="urn:microsoft.com/office/officeart/2005/8/layout/default"/>
    <dgm:cxn modelId="{6D67A793-5B5E-4952-A48A-802D91CBA42E}" type="presParOf" srcId="{CE280A3D-62ED-4FFB-BD7C-4F844509B9F4}" destId="{0BFB46D0-EF8B-44DA-B631-A338044EA846}" srcOrd="3" destOrd="0" presId="urn:microsoft.com/office/officeart/2005/8/layout/default"/>
    <dgm:cxn modelId="{758AA689-7BED-4806-A86D-02466A426495}" type="presParOf" srcId="{CE280A3D-62ED-4FFB-BD7C-4F844509B9F4}" destId="{46958700-47ED-4785-8C98-04E5ADB49022}" srcOrd="4" destOrd="0" presId="urn:microsoft.com/office/officeart/2005/8/layout/default"/>
    <dgm:cxn modelId="{5B65E2F7-6D70-4C32-BFFB-4C6BDFBB3903}" type="presParOf" srcId="{CE280A3D-62ED-4FFB-BD7C-4F844509B9F4}" destId="{8E267F46-ABB1-4195-B92A-7755187ED1BA}" srcOrd="5" destOrd="0" presId="urn:microsoft.com/office/officeart/2005/8/layout/default"/>
    <dgm:cxn modelId="{8D7BCB67-60D4-4BB6-A19C-DE51A5855594}" type="presParOf" srcId="{CE280A3D-62ED-4FFB-BD7C-4F844509B9F4}" destId="{B6EF4B9F-26A4-4EF6-84F9-D9BD4AC2245A}" srcOrd="6" destOrd="0" presId="urn:microsoft.com/office/officeart/2005/8/layout/default"/>
    <dgm:cxn modelId="{ACAA3C6D-A256-4ED6-B853-1934792DA75E}" type="presParOf" srcId="{CE280A3D-62ED-4FFB-BD7C-4F844509B9F4}" destId="{3E37E876-3E9D-4321-8E7F-BCD4D4DCBCE0}" srcOrd="7" destOrd="0" presId="urn:microsoft.com/office/officeart/2005/8/layout/default"/>
    <dgm:cxn modelId="{7881A5BD-5C27-42D4-9F89-25882D1A561B}" type="presParOf" srcId="{CE280A3D-62ED-4FFB-BD7C-4F844509B9F4}" destId="{9BE03725-9FB6-40A2-BBAC-89F0439F263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9E9BC-B261-4E02-ABB1-363D4F4684D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«Традиционный костюм есть практически у каждой бурятки, его надевают по праздникам. По наряду можно понять, не только откуда родом девушка, но и замужем ли она (если да, то носит безрукавка. )Запахивая одежду слева направо, буряты закрываются от злых духов, а расстегивая, открываются добрым, западным. Согласно народным поверьям, западные небожители доброжелательны к людям, а восточные, напротив, враждебны» (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Мернова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М. Мисс мира: Россия. Рыбки счастья </a:t>
          </a:r>
          <a:r>
            <a:rPr lang="en-US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// 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Вокруг света. Декабрь 2015)</a:t>
          </a:r>
        </a:p>
      </dsp:txBody>
      <dsp:txXfrm>
        <a:off x="0" y="39687"/>
        <a:ext cx="3286125" cy="1971675"/>
      </dsp:txXfrm>
    </dsp:sp>
    <dsp:sp modelId="{273E05FD-76E6-41F5-88C1-0081FC61EB25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«В соревнованиях по объездке лошадей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Эмдик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Уредиш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выступают команды из трех человек. Каждой по жребию достается дикий молодой конь и дается пять минут, чтобы его заарканить, выгнать из загона, взнуздать, оседлать и объездить. При этом в седле объездчик должен продержаться одну минуту. Не продержался – проигрыш. &lt;…&gt;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Эмдик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Уредиш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часть большой программы «Всенародных игр» алтайцев – Эл-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Ойын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(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Бушов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А.,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Бушова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А. Дикие сердцем: секреты алтайского родео </a:t>
          </a:r>
          <a:r>
            <a:rPr lang="en-US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Вокруг света. Ноябрь 2014)</a:t>
          </a:r>
        </a:p>
      </dsp:txBody>
      <dsp:txXfrm>
        <a:off x="3614737" y="39687"/>
        <a:ext cx="3286125" cy="1971675"/>
      </dsp:txXfrm>
    </dsp:sp>
    <dsp:sp modelId="{5E3A4E53-CD95-48C2-BA69-46ABE034FBA4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«Олени – наша жизнь: еда, лекарство, одежда, дома, транспорт и душа. В тундре не растут помидоры и огурцы, не выживают коровы, козы и овцы. На одних грибах и ягодах долго не протянешь. Мы едим оленье мясо, пьем молоко, из рогов делаем лекарства. Из шкур шьем шапки и унты, строим дома, мастерим ритуальные бубны» (Миронова Е. Заглянуть в душу </a:t>
          </a:r>
          <a:r>
            <a:rPr lang="en-US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Вокруг света. Май 2017 )</a:t>
          </a:r>
        </a:p>
      </dsp:txBody>
      <dsp:txXfrm>
        <a:off x="7229475" y="39687"/>
        <a:ext cx="3286125" cy="1971675"/>
      </dsp:txXfrm>
    </dsp:sp>
    <dsp:sp modelId="{F8E6867E-9ECB-4EAC-9FDF-130F3BD82AEA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«Ительмены. Коренные обитатели Камчатки. Большинство (около 2300 человек) проживает в труднодоступном Тигильском районе. Само слово «ительмен» означает «сущий», «»живущий здесь».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Антрополагами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включаются в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авктическую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малую расу северных монголоидов, по ряду признаков близкую к тихоокеанским монголоидам, из-за чего некоторые ительмены считают себя потомками полинезийских мореплавателей» (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Севриновский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В. Последний шаман </a:t>
          </a:r>
          <a:r>
            <a:rPr lang="en-US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//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Вокруг света. Сентябрь 2013) </a:t>
          </a:r>
        </a:p>
      </dsp:txBody>
      <dsp:txXfrm>
        <a:off x="1807368" y="2339975"/>
        <a:ext cx="3286125" cy="1971675"/>
      </dsp:txXfrm>
    </dsp:sp>
    <dsp:sp modelId="{AF6C7DE6-546C-4FF0-AD13-A0093BC04051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«Черкесы традиционного выращивали просо, пшеницу и кукурузу. Последнюю именовали богатырским зерном. Кукуруза по-черкесски называется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нартыху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что дословно переводится как «зерно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нартов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былинных богатырей. &lt;…&gt; Одно из самых распространенных и любимых лакомств из теста у черкесов – </a:t>
          </a:r>
          <a:r>
            <a:rPr lang="ru-RU" sz="10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лакумы</a:t>
          </a:r>
          <a:r>
            <a:rPr lang="ru-RU" sz="10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Без этих небольших румяных лепешек не обходится ни один стол» (Алиева А. Аргументы недели. 01.12.2016)</a:t>
          </a:r>
        </a:p>
      </dsp:txBody>
      <dsp:txXfrm>
        <a:off x="5422106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14A5C-A02D-4F7F-B1BE-C56B1B5710AE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0" i="0" kern="1200" dirty="0">
              <a:solidFill>
                <a:srgbClr val="111111"/>
              </a:solidFill>
              <a:effectLst/>
              <a:latin typeface="myriad-pro-semi-condensed"/>
            </a:rPr>
            <a:t>Вот </a:t>
          </a:r>
          <a:r>
            <a:rPr lang="ru-RU" sz="900" b="0" i="0" kern="1200" dirty="0" err="1">
              <a:solidFill>
                <a:srgbClr val="111111"/>
              </a:solidFill>
              <a:effectLst/>
              <a:latin typeface="myriad-pro-semi-condensed"/>
            </a:rPr>
            <a:t>Кубачи</a:t>
          </a:r>
          <a:r>
            <a:rPr lang="ru-RU" sz="900" b="0" i="0" kern="1200" dirty="0">
              <a:solidFill>
                <a:srgbClr val="111111"/>
              </a:solidFill>
              <a:effectLst/>
              <a:latin typeface="myriad-pro-semi-condensed"/>
            </a:rPr>
            <a:t> — нет во всем мире мастеров, равных кубачинцам в работе по серебру и вообще по металлу. Откуда и как они появились в этих горах, у кого научились искусству ковки булатных клинков, которые делали еще по заказам персидских царей? Какие музы подсказывают им узоры, чтобы украшать браслеты и серьги, кинжалы и сабли? Кубачинцы и сами не знают. Они обрушивают на тебя всю эту неземную красоту, объявляют тебя другом — кунаком, заставляют поклясться: ты приедешь к ним еще — рассмотреть, распробовать, запомнить... Представьте: там в каждом — в каждом! — сельском доме есть собственный музей. </a:t>
          </a:r>
          <a:endParaRPr lang="ru-RU" sz="900" kern="1200" dirty="0"/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 dirty="0"/>
        </a:p>
      </dsp:txBody>
      <dsp:txXfrm>
        <a:off x="0" y="39687"/>
        <a:ext cx="3286125" cy="1971675"/>
      </dsp:txXfrm>
    </dsp:sp>
    <dsp:sp modelId="{810C9629-DDC1-4772-9CB1-90FEE3104897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0" i="0" kern="1200" dirty="0">
              <a:solidFill>
                <a:srgbClr val="111111"/>
              </a:solidFill>
              <a:effectLst/>
              <a:latin typeface="myriad-pro-semi-condensed"/>
            </a:rPr>
            <a:t>Да что тарелки! У лакцев, это еще один дагестанский народ, почти в любом сельском доме найдется женский праздничный наряд, на котором среди прочих рукотворных диковин нашиты еще царских времен серебряные рубли,— такими платьями гордился бы любой музей. А канатоходцы? Передвигаться по канату над пропастью в старые времена из-за отсутствия дорог в горах будто бы умели многие, но родоначальниками жанра считаются именно лакцы из села </a:t>
          </a:r>
          <a:r>
            <a:rPr lang="ru-RU" sz="900" b="0" i="0" kern="1200" dirty="0" err="1">
              <a:solidFill>
                <a:srgbClr val="111111"/>
              </a:solidFill>
              <a:effectLst/>
              <a:latin typeface="myriad-pro-semi-condensed"/>
            </a:rPr>
            <a:t>Цовкра</a:t>
          </a:r>
          <a:r>
            <a:rPr lang="ru-RU" sz="900" b="0" i="0" kern="1200" dirty="0">
              <a:solidFill>
                <a:srgbClr val="111111"/>
              </a:solidFill>
              <a:effectLst/>
              <a:latin typeface="myriad-pro-semi-condensed"/>
            </a:rPr>
            <a:t>. </a:t>
          </a:r>
          <a:endParaRPr lang="ru-RU" sz="900" kern="1200" dirty="0"/>
        </a:p>
        <a:p>
          <a:pPr marL="0"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 dirty="0"/>
        </a:p>
      </dsp:txBody>
      <dsp:txXfrm>
        <a:off x="3614737" y="39687"/>
        <a:ext cx="3286125" cy="1971675"/>
      </dsp:txXfrm>
    </dsp:sp>
    <dsp:sp modelId="{46958700-47ED-4785-8C98-04E5ADB49022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0" i="0" kern="1200">
              <a:solidFill>
                <a:srgbClr val="111111"/>
              </a:solidFill>
              <a:effectLst/>
              <a:latin typeface="myriad-pro-semi-condensed"/>
            </a:rPr>
            <a:t>Балхар — еще одна точка на карте дагестанских чудес. Здесь с незапамятных времен женщины, расправившись поутру с домашними делами, трудоемкими везде, а в горах особенно, торопятся к гончарному кругу, чтобы произвести на свет элегантные глиняные кувшины, украшенные строгими рисунками, а еще всяческие свистульки-игрушки, тарелки и блюда. Почему их делают женщины, а их мужьям запрещено даже дотрагиваться до гончарного круга? На этот счет есть несколько не слишком убедительных версий, вы сможете выбрать любую — по вкусу.</a:t>
          </a:r>
          <a:endParaRPr lang="ru-RU" sz="900" kern="1200"/>
        </a:p>
      </dsp:txBody>
      <dsp:txXfrm>
        <a:off x="7229475" y="39687"/>
        <a:ext cx="3286125" cy="1971675"/>
      </dsp:txXfrm>
    </dsp:sp>
    <dsp:sp modelId="{B6EF4B9F-26A4-4EF6-84F9-D9BD4AC2245A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0" i="0" kern="1200">
              <a:solidFill>
                <a:srgbClr val="111111"/>
              </a:solidFill>
              <a:effectLst/>
              <a:latin typeface="myriad-pro-semi-condensed"/>
            </a:rPr>
            <a:t>Лакцы, даргинцы, кумыки, аварцы, табасаранцы и еще сколько-то десятков народов каким-то чудом поместились в этих красивых горах, словно бы у Создателя не нашлось больше земли, чтобы раздать каждому, и он собрал их всех вместе с каким-то одному ему известным умыслом. Да у них только официальных языков 14 штук! И один на всех русский, на котором удобнее говорить, чтобы понять друг друга...</a:t>
          </a:r>
          <a:endParaRPr lang="ru-RU" sz="900" kern="1200"/>
        </a:p>
      </dsp:txBody>
      <dsp:txXfrm>
        <a:off x="1807368" y="2339975"/>
        <a:ext cx="3286125" cy="1971675"/>
      </dsp:txXfrm>
    </dsp:sp>
    <dsp:sp modelId="{9BE03725-9FB6-40A2-BBAC-89F0439F2635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0" i="0" kern="1200">
              <a:solidFill>
                <a:srgbClr val="111111"/>
              </a:solidFill>
              <a:effectLst/>
              <a:latin typeface="myriad-pro-semi-condensed"/>
            </a:rPr>
            <a:t>Ой, про вкус это я зря начал, наверное... Дагестан в гастрономическом смысле напоминает, представьте себе, Китай: переезжая из района в район, ты обнаруживаешь, что вкус блюда с одним и тем же названием меняется совершенно. "Вот, попробуй,— ставят перед тобой новое угощение третьим "этажом" на столе, как это повсюду принято на Кавказе,— это дагестанский брат грузинского хачапури и азербайджанского кутаба. Тонкое тесто, а внутри — прекрасная баранина. Называется "чуду", запомнил?" Запомнил. Только вот в соседнем селе оказывается, что "чуду" бывает только с крапивой, в другом только с тыквой, а в третьем его делают вообще с картошкой, а с бараниной никогда. Рассказывать про чудесные выдержанные сыры, разные на вкус в каждом селе, или про урбеч, еще один здешний деликатес, сделанный из пасты абрикосовых косточек, или остановиться и пожалеть не успевшего пообедать читателя?</a:t>
          </a:r>
          <a:endParaRPr lang="ru-RU" sz="900" kern="120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4D78-1085-4F0C-872D-B44C62B7AECB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D53A-BBA4-4596-A7E1-27A63D192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6E7CC-3D48-4E62-A454-FC0A085C671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B8271-2AA3-4C9B-AD2C-D29D905BD4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C2471-5FC8-455B-A91A-110028A2BC75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B378C-A9EA-494B-AB36-37AB9BF60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05B43-D540-46A8-A09A-2A61F077373C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5FF8B-8AAD-4DFE-86D7-2D1C489ED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5B280-2769-4C57-8ADF-A6DD2658D9B9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925AE-589B-4D0A-BCCC-DEB63033A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D5CE-44A6-4A3E-9D69-67D3EB0DD41D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83CD1-AD16-48E7-8F14-4D0C43E53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F8AF2-FDE0-4123-A2D6-E6BD589CA453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3E878-B6BF-4B8C-9926-0593BBC6D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8F79-003E-472D-9C94-1D84D458E9B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E701-E932-415A-B33B-1AA5BFEB6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89A7D-215E-44B8-B446-E1E0F36FFBC1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DE87E-9645-4102-BA92-DD340072E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B251F-D8F3-4DF1-B6C2-B15ABF6A233C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1831-1522-408A-9458-2766E6B5E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530A3-C77E-4A85-9F4F-7D614B68E525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834E-2001-4D2C-B189-A482CB667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54F949-45D2-45D1-B129-C4FC5A04206F}" type="datetimeFigureOut">
              <a:rPr lang="ru-RU"/>
              <a:pPr>
                <a:defRPr/>
              </a:pPr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CD9F03B-CCA6-46EF-A90E-E44033DCC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205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3094741" y="3220433"/>
            <a:ext cx="8658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Этническая тематика в периодической печати</a:t>
            </a:r>
          </a:p>
        </p:txBody>
      </p:sp>
      <p:sp>
        <p:nvSpPr>
          <p:cNvPr id="2054" name="TextBox 8"/>
          <p:cNvSpPr txBox="1">
            <a:spLocks noChangeArrowheads="1"/>
          </p:cNvSpPr>
          <p:nvPr/>
        </p:nvSpPr>
        <p:spPr bwMode="auto">
          <a:xfrm>
            <a:off x="8420100" y="5753100"/>
            <a:ext cx="3016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dirty="0">
                <a:solidFill>
                  <a:srgbClr val="523F6D"/>
                </a:solidFill>
              </a:rPr>
              <a:t>Кафедра «Журналистика»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D99FA-F66D-47B4-833E-CF53FF566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национальных традиций. 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Михаил Кожухов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Вернуться в Дагестан»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//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Огонек. – № 45 (5398) от 16.11.2015 </a:t>
            </a:r>
            <a:endParaRPr lang="ru-RU" sz="20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1DF21EA-1BF0-4469-A7C4-2420FACBC4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7219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52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DE315-BADB-4885-84AB-DC7FF4CA5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охранение родных языков коренных малочисленных народов как ключевая тема СМИ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C8ED85-DDBA-48EA-85D3-9035149DB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Достаточно активное присутствие этой темы в периодической печати объясняется тем, что 2019 год был объявлен Организацией Объединенных Наций Международным годом сохранения языков коренных народов, а в конце 2020 года Ассамблеей ООН было провозглашено Международное десятилетие сохранение языков коренных народов, которое начнется с 2022 года. В июле 2021 года Председатель Правительства Российской Федерации М.В.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Мишустин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подписал соответствующее распоряжение, согласно которому предстоит образовать Национальный организационный комитет по подготовке и проведению в 2022–2032 годах Международного десятилетия языков коренных народов, разработать проекта плана основных мероприятий. Документом рекомендовано органам исполнительной власти субъектов Российской Федерации приять участие в подготовке и проведении в России Международного десятилетия.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*Распоряжение Правительства Российской Федерации от 20.07.2021 г. № 2004-р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478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DDAEE-018E-43F3-8C78-1D0072955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F6C72FF-917C-49D1-8ED4-BBCBA7A43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912805"/>
              </p:ext>
            </p:extLst>
          </p:nvPr>
        </p:nvGraphicFramePr>
        <p:xfrm>
          <a:off x="850790" y="1825625"/>
          <a:ext cx="10503006" cy="6103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886">
                  <a:extLst>
                    <a:ext uri="{9D8B030D-6E8A-4147-A177-3AD203B41FA5}">
                      <a16:colId xmlns:a16="http://schemas.microsoft.com/office/drawing/2014/main" val="814743155"/>
                    </a:ext>
                  </a:extLst>
                </a:gridCol>
                <a:gridCol w="3512060">
                  <a:extLst>
                    <a:ext uri="{9D8B030D-6E8A-4147-A177-3AD203B41FA5}">
                      <a16:colId xmlns:a16="http://schemas.microsoft.com/office/drawing/2014/main" val="2127040679"/>
                    </a:ext>
                  </a:extLst>
                </a:gridCol>
                <a:gridCol w="3512060">
                  <a:extLst>
                    <a:ext uri="{9D8B030D-6E8A-4147-A177-3AD203B41FA5}">
                      <a16:colId xmlns:a16="http://schemas.microsoft.com/office/drawing/2014/main" val="2716409632"/>
                    </a:ext>
                  </a:extLst>
                </a:gridCol>
              </a:tblGrid>
              <a:tr h="32209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694732"/>
                  </a:ext>
                </a:extLst>
              </a:tr>
              <a:tr h="2932392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 самый малочисленный коренной народ в России (Елена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Манукян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Ирина Октябрьская (Институт археологии и этнографии СО РАН, Россия) сделала акцент на религиозном факторе славяно-тюркского межкультурного диалога, описав феномен религиозного синкретизма, основанный на глубоком духовном синтезе при сохранении национальной идентичности и родного языка.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Именно в особенностях хозяйственно-культурного взаимодействия славянских и тюркских народов в регионах Большого Алтая, с характерным для него взаимным обогащением, ассимиляцией, специалисты видят возможности сохранности и возрождения в XXI веке национальной культуры ряда малочисленных тюркских народов.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7794558"/>
                  </a:ext>
                </a:extLst>
              </a:tr>
              <a:tr h="342678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Андрей Грачев: Отношения с коренными народами – это сущностная вещь</a:t>
                      </a:r>
                    </a:p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(Дмитрий Машуков)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качестве примера Грачев привел одну из проблем </a:t>
                      </a:r>
                      <a:r>
                        <a:rPr lang="ru-RU" sz="1200" b="1" u="sng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энцев</a:t>
                      </a: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Их 278 человек. У них исчезла письменность. Мы восстановили. Выпустили букварь, тематические тетради. Мы пришли к тому, что можем представлять этот опыт на высоком международном уровне, в частности, на уровне Организации Объединенных Наций.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продолжение темы Грачев добавил: "</a:t>
                      </a:r>
                      <a:r>
                        <a:rPr lang="ru-RU" sz="1200" spc="1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Норникель</a:t>
                      </a: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 договорился с Федеральным агентством по делам национальностей, чтобы готовить представителей КМНС для представительства на международном уровне.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95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902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33EDF-9724-4377-B3C4-5F7669FD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F2E40BB-1F2E-438C-B635-C4715E2112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138180"/>
              </p:ext>
            </p:extLst>
          </p:nvPr>
        </p:nvGraphicFramePr>
        <p:xfrm>
          <a:off x="882595" y="1825625"/>
          <a:ext cx="10471202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0804">
                  <a:extLst>
                    <a:ext uri="{9D8B030D-6E8A-4147-A177-3AD203B41FA5}">
                      <a16:colId xmlns:a16="http://schemas.microsoft.com/office/drawing/2014/main" val="313829301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33682285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41177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345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первом плане – человек (Петр Гоголев)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Отдельная тема - разработка детского образовательного портала "Дети Арктики" на родных языках коренных малочисленных народов: эвенском, эвенкийском, долганском, чукотском, юкагирском. Наши инициативы были поддержаны на заседании Совета Федерации Федерального Собрания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582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Владимир Путин рассказал о бесценном достоянии России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"В России издревле в мире и согласии проживают представители около двухсот национальностей. Уникальное многообразие обычаев, традиций, языков - наше общее бесценное достояние, которым мы искренне гордимся и которым дорожим, и в этой палитре особое, яркое место занимает самобытная культура народов Севера, Сибири и Дальнего Востока", - отметил президент РФ.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Путин подчеркнул, что "государство неизменно уделяет приоритетное внимание поддержке коренных малочисленных народов, сохранению их природной среды обитания, сложившихся на протяжении веков форм хозяйствования и привычного уклада жизни".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915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204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16478-5616-4F97-9E03-BE183D34D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25352CE-AF23-4A19-AC7A-23910D7C96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717184"/>
              </p:ext>
            </p:extLst>
          </p:nvPr>
        </p:nvGraphicFramePr>
        <p:xfrm>
          <a:off x="838200" y="1825625"/>
          <a:ext cx="10515597" cy="4011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37244622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19968419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107986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39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Якутии переводить с русского на эвенский будет новое приложение (Ольга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Журман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«Т</a:t>
                      </a: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еперь язык эвенков никогда не умрет, он может звучать на любой точке земного шара благодаря приложению, - говорит создатель переводчика Николай </a:t>
                      </a:r>
                      <a:r>
                        <a:rPr lang="ru-RU" sz="1200" spc="1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Апросимов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680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единства (Владимир Емельяненко)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«В ряду достижений национального единения люди называют укрепление статуса русского языка и доведение изучения национальных языков народов России с 80 процентов сегодня до 100 процентов к 2024 году»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«У плана четыре цели - дальнейшее укрепление статуса русского языка как государственного и языка межнационального общения, создание Института переводчиков с национальных языков народов России, расширение принятой программы создания учебников для коренных народов, совершенствование законов, которые позволят малочисленным народам сохранять традиционный образ жизни»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411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01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DAA0B2-6E79-4D11-97E1-04279012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FB110-4C91-4EAA-AE34-9198C21F40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54932"/>
              </p:ext>
            </p:extLst>
          </p:nvPr>
        </p:nvGraphicFramePr>
        <p:xfrm>
          <a:off x="838200" y="1825625"/>
          <a:ext cx="10515597" cy="4443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92826226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77770691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029533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200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Легенда о Тугуне и прекрасной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Лаурик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Сахалинской области проживают такие коренные малочисленные народы Севера, как нивхи, </a:t>
                      </a:r>
                      <a:r>
                        <a:rPr lang="ru-RU" sz="1200" spc="1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уйльта</a:t>
                      </a: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эвенки, нанайцы и другие. Их общая численность на островах превышает четыре тысячи человек. В регионе уделяют большое внимание сохранению и развитию культуры коренных этносов: преподают языки, издают произведения национальных авторов и обновляют учебно-методическую базу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057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газета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Депутаты парламента Якутии внесли предложения по развитию Арктики (Владимир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Таюрский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Феодосия </a:t>
                      </a:r>
                      <a:r>
                        <a:rPr lang="ru-RU" sz="1200" spc="1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Габышева</a:t>
                      </a:r>
                      <a:r>
                        <a:rPr lang="ru-RU" sz="12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рассказала об опыте Якутии в поиске новых путей образования в Арктике, о реализации проектов по сохранению и развитию родных языков. В республике реализуются проекты "Учитель Арктики", "Обеспечение жильем педагогических работников сельских школ арктических улусов", "Кочевая школа", "Цифровая школа Арктики", "Экспериментальная школа-интернат "Арктика" с углубленным изучением предметов гуманитарно-культурологического профиля". Депутат внесла ряд предложений, основанных на этом опыте.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2124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564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B78F9-F3E0-400F-81DC-87B00F01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D63CED8-1554-4C50-AB6B-13A611E27F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096357"/>
              </p:ext>
            </p:extLst>
          </p:nvPr>
        </p:nvGraphicFramePr>
        <p:xfrm>
          <a:off x="838200" y="1825625"/>
          <a:ext cx="10515597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9922850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52867061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98501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774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Границы глобализма: «Дух огня» высветил национальную идентичность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Путь от Оби» Зинаиды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Лонгортовой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стал первым фильмом на хантыйском языке.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902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Первые «Дни севера» начнутся 22 марта в Хабаровском крае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Охотском районе Хабаровского края с 22 по 24 марта впервые в регионе пройдут масштабные «Дни Севера». В частности, гостям представят квест-игру по эвенскому языку и настольную игру о коренных малочисленных народах «Серебряное копье»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683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Книгу «Сказки Сахалина» презентовали в Южно-Сахалинске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Как отметила представитель министерства образования Сахалинской области Людмила Чистякова, на сегодняшний день в регионе около 200 учеников, изучающих языки коренных народов. Однако учебники, по которым можно было бы изучать их, отсутствуют. В связи с этим она выразила мнение, что книга сказок является «щедрым и прекрасным подарком»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41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Большой толковый словарь якутского языка издан в 15 томах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Айсен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Николаев обратил внимание участников на необходимость начала оцифровки толкового словаря и его тиражирования в цифровом формате. «Современные подходы сегодня востребованы во всех сферах языковой политики», — подчеркнул он, передает 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686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210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AC5F9-85AD-4212-8123-D4C686CA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6FFFE08-BB89-4F07-9BE5-95129A7B9A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366801"/>
              </p:ext>
            </p:extLst>
          </p:nvPr>
        </p:nvGraphicFramePr>
        <p:xfrm>
          <a:off x="838200" y="1825625"/>
          <a:ext cx="10515597" cy="8128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69350201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15302320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253356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72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Учебники по родным языкам народов севера появятся в хабаровских школах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Что касается удэгейского и ульчского языков, то это будут пособия для второго и третьего классов. Они ориентированы на формирование этнокультурных ценностей и развитие интереса детей младшего школьного возраста к родному языку и культуре.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3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эвенского языка провели для маленьких жителей Магадана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отметил председатель экспертного механизма ООН по правам коренных народов Алексей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Цыкарев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мероприятие внесет важный вклад в развитие языков. В ходе пленарного заседания он затронул тему языка как права человека и выразил мнение, что тема сохранения языков коренных народов настолько важна, что объединяет многие права, данные представителям коренных народов, – в  частности, право на обучение.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рамках симпозиума в формате круглого стола пройдет обсуждение проблемы по сохранению культурного наследия и языков коренных малочисленных народов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612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Известия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«Письменность народов Севера создавали люди с сознанием миссионеров» (Евгения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Приемская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Энцы — небольшой народ, численность которого составляет не более 300 человек, большинство из них живет в глухих селениях на берегах Енисея. Долгое время они оставались последним бесписьменным народом русской Арктики, однако в конце 2018 года группа ученых Сибирского федерального университета при поддержке Проектного офиса развития Арктики (ПОРА) начала реализацию проекта по созданию официальной энецкой письменности. Сейчас первые учебные пособия уже тестируют педагоги в «полевых» условиях. О том, откуда вообще на берегах сибирской реки взялся этот небольшой народ, как получилось, что всё это время он существовал без письменности, почему этнографы, работавшие с жителями Севера в 1920–1930-х годах, были настоящими миссионерами и как вообще можно создать язык, «Известия» поговорили с руководителем проекта, заведующей кафедрой культурологии Сибирского федерального университета Натальей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Копцевой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8374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269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AE41B-4D3B-430E-AF31-04B3D7A1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5F6F91A-14C0-47D4-B4E2-6C261871EF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470905"/>
              </p:ext>
            </p:extLst>
          </p:nvPr>
        </p:nvGraphicFramePr>
        <p:xfrm>
          <a:off x="838200" y="1825625"/>
          <a:ext cx="10515597" cy="488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89222556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921731395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32464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622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Аргументы и факты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Вместе с ЮНЕСКО. ПОРА присоединился к международной группе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spcAft>
                          <a:spcPts val="12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Генеральная Ассамблея ООН провозгласила 2022–2032 гг. Международным десятилетием языков коренных народов. В середине июля Проектный офис развития Арктики (ПОРА) присоединился к работе Специальной группы ЮНЕСКО по подготовке этого события.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12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Десятилетие языков коренных народов будет проводиться в 2022-2032 годах, и Специальная группа готовит к октябрю 2020 года проект Глобального рабочего плана (Global Action Plan) десятилетия (Декады языков), чтобы утвердить этот план на уровне ЮНЕСКО и ООН.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307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Аргументы и факты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Совместная работа. Общие проекты и программы ПОРА АКМНСС и ДВ РФ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сентября Ассоциация коренных малочисленных народов Севера, Сибири и Дальнего Востока РФ и Проектный офис развития Арктики подписали соглашение о сотрудничестве в области реализации проектов, связанных с сохранением традиционного образа жизни, культуры и родных языков коренных малочисленных народов, проживающих и ведущих свою деятельность в Арктической зоне России.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995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450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A48FD-86FD-4498-BA83-71F22D5D5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сохранения родных языков коренных малочисленных народов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7208F00-3243-472F-A13F-AC7C99B717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217111"/>
              </p:ext>
            </p:extLst>
          </p:nvPr>
        </p:nvGraphicFramePr>
        <p:xfrm>
          <a:off x="838200" y="1825625"/>
          <a:ext cx="10515597" cy="548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50749287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84777466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110176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публикации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234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Аргументы и факты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Секрет в самобытности.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Айсен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Николаев – об интересе к якутскому кино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«И если изначально интерес к якутскому кино был преимущественно внутри республики, учитывая, что наше кино снимается на якутском языке и рассказывает о понятных местным жителям темах и проблемах, то сейчас наши фильмы стали выходить на межрегиональный уровень»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«В сфере культуры Якутии мы очень большое внимание уделяем комплексному подходу в работе, бережному отношению к правдивой истории и памяти наших истоков. Это и поддержка якутского языка, поддержка авторов, пишущих на якутском языке и языках малочисленных коренных народов Севера, создание экспозиций, полотен на местную тематику. Постановки наши театры осуществляют по произведениям наших классиков, в том числе и Русский драмтеатр, который является форпостом русской культуры, также ориентируется на северную тему»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502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Аргументы и факты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Путин назвал многообразие языков бесценным достоянием России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словам Путина, уникальное многообразие обычаев, традиций, языков – общее бесценное достояние России, которым «мы искренне гордимся и которым дорожим, и в этой палитре особое, яркое место занимает самобытная культура народов Севера, Сибири и Дальнего Востока».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298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165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307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955675" y="846138"/>
            <a:ext cx="8659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ru-RU" sz="2400" b="1" dirty="0" err="1">
                <a:solidFill>
                  <a:srgbClr val="2F2145"/>
                </a:solidFill>
              </a:rPr>
              <a:t>Этножурналистика</a:t>
            </a:r>
            <a:r>
              <a:rPr lang="ru-RU" sz="2400" b="1" dirty="0">
                <a:solidFill>
                  <a:srgbClr val="2F2145"/>
                </a:solidFill>
              </a:rPr>
              <a:t> и вопросы типологии периодической печати</a:t>
            </a:r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1084263" y="1760538"/>
            <a:ext cx="100726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общественно-политические газеты:</a:t>
            </a:r>
            <a:endParaRPr lang="en-US" b="1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газета», «Известия», «Коммерсант».</a:t>
            </a: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Массовые общественно-политические газеты:</a:t>
            </a:r>
          </a:p>
          <a:p>
            <a:pPr eaLnBrk="1" hangingPunct="1"/>
            <a:r>
              <a:rPr lang="ru-RU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«Аргументы недели», «Аргументы и факты», «Комсомольская правда»</a:t>
            </a:r>
          </a:p>
          <a:p>
            <a:pPr eaLnBrk="1" hangingPunct="1"/>
            <a:endParaRPr lang="ru-RU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D7FEF1-83E2-4518-B17F-582AF1EE2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9927" y="1741696"/>
            <a:ext cx="2515898" cy="87217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609FDD-461F-40A1-93CC-754900874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8292" y="2799498"/>
            <a:ext cx="1909445" cy="55755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C841BAC-BEEA-49C2-833F-5CB5900DA2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6245" y="2697277"/>
            <a:ext cx="3333750" cy="381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A3CB17-2A6E-46EA-9BD4-64709F11B5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5920" y="3740057"/>
            <a:ext cx="2992092" cy="92327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2D60758-07CA-4E27-AE93-0124817D0D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8762" y="4419877"/>
            <a:ext cx="2935880" cy="67105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8FDE25F-CF04-4434-A45E-014093CD30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8477" y="3951513"/>
            <a:ext cx="2545687" cy="8291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78A996-7457-432E-9777-FE416AEB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публикаций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D71D8F-E42C-4CAD-BF99-9F3D3766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долгожителе Ингушского села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Аппазе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Илиеве – «Год рождения 1896»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блогере из Дагестана Камале Салманове, который вырастил персиковый сад, – «Сетками из соцсетей»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 вопросе сохранения молодежи в дагестанском ауле («В дагестанском ауле придумали, как сделать так, чтобы молодежь не разъезжалась») – «Горы вернули»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 образовании – о журналистке, уехавшей из Москвы, чтобы в Дагестане стать сельской учительницей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вопросах национальной политики России – «Лицо уважаемой национальности» – интервью с руководителем ФАДН Игорем Бариновым.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65457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410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1060450" y="1030288"/>
            <a:ext cx="100711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800" b="1" dirty="0" err="1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Этножурналистика</a:t>
            </a:r>
            <a:r>
              <a:rPr lang="ru-RU" sz="2800" b="1" dirty="0">
                <a:solidFill>
                  <a:srgbClr val="523F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вопросы типологии периодической печати. Журналы </a:t>
            </a:r>
          </a:p>
          <a:p>
            <a:pPr eaLnBrk="1" hangingPunct="1"/>
            <a:endParaRPr lang="ru-RU" sz="2800" b="1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географические журналы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(«Вокруг света»,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GEO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eaLnBrk="1" hangingPunct="1"/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eaLnBrk="1" hangingPunct="1"/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журналы о путешествиях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Traveler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eaLnBrk="1" hangingPunct="1"/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eaLnBrk="1" hangingPunct="1"/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гастрономические издания («Гастроном»)</a:t>
            </a:r>
            <a:endParaRPr lang="ru-RU" sz="2800" b="1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sz="2800" b="1" dirty="0">
              <a:solidFill>
                <a:srgbClr val="523F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E17B933-48F4-4395-94FF-2EAFD956E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1895" y="1654987"/>
            <a:ext cx="2381250" cy="74295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BE8A29-C9D2-4BA7-AA52-B5C3E4AB9C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1009" y="2583684"/>
            <a:ext cx="1940541" cy="7429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E5E6D3-7E05-44EA-9344-3F924CE169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4814" y="3799391"/>
            <a:ext cx="3890286" cy="129329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3C6AE3E-2A42-4D36-8ADD-C77155DEE5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525" y="5000606"/>
            <a:ext cx="3333750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5EBDB-78B6-4BEA-AD42-CC967045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Этническое разнообразие публикаций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277A02-EF3E-4213-8B37-E61AC7B3E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94" y="1364450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НАРОДА ДАГЕСТАНА							УДМУРТЫ</a:t>
            </a:r>
          </a:p>
          <a:p>
            <a:pPr marL="0" indent="0" algn="just">
              <a:buNone/>
            </a:pP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       ТАТАРЫ</a:t>
            </a:r>
          </a:p>
          <a:p>
            <a:pPr marL="0" indent="0" algn="just">
              <a:buNone/>
            </a:pPr>
            <a:endParaRPr lang="ru-RU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 algn="just">
              <a:buNone/>
            </a:pP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МОРДВА                                        ЧУВАШИ </a:t>
            </a:r>
          </a:p>
          <a:p>
            <a:pPr marL="914400" lvl="2" indent="0" algn="just">
              <a:buNone/>
            </a:pP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ЯКУТЫ</a:t>
            </a:r>
          </a:p>
          <a:p>
            <a:pPr marL="914400" lvl="2" indent="0" algn="just">
              <a:buNone/>
            </a:pP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ДОЛГАНЫ </a:t>
            </a:r>
          </a:p>
          <a:p>
            <a:pPr marL="914400" lvl="2" indent="0" algn="just">
              <a:buNone/>
            </a:pP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 algn="just">
              <a:buNone/>
            </a:pP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ВЕПСЫ</a:t>
            </a:r>
          </a:p>
          <a:p>
            <a:pPr marL="914400" lvl="2" indent="0" algn="just">
              <a:buNone/>
            </a:pP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БАШКИРЫ                                                        </a:t>
            </a:r>
            <a:r>
              <a:rPr kumimoji="0" lang="ru-RU" sz="20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АДЫГИ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 algn="just">
              <a:buNone/>
            </a:pP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ИТЕЛЬМЕНЫ                                                  ИНГУШИ</a:t>
            </a:r>
          </a:p>
          <a:p>
            <a:pPr marL="3657600" lvl="8" indent="0" algn="just">
              <a:buNone/>
            </a:pPr>
            <a:endParaRPr lang="ru-RU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 algn="just">
              <a:buNone/>
            </a:pP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СААМЫ</a:t>
            </a:r>
          </a:p>
          <a:p>
            <a:pPr marL="3657600" lvl="8" indent="0">
              <a:buNone/>
            </a:pPr>
            <a:endParaRPr lang="ru-RU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>
              <a:buNone/>
            </a:pP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635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8E030-9D66-4FB9-AB9C-D7ECE376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836D678-E8C1-47A7-B05D-3AE5B4C92E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0825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549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27FC6-9AA0-4056-BF3A-AC29148B8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национальной кухни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EA5E41-6151-4B26-BBB6-4CB87478E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«Именно национальная кухня далека от конструирования и способна сохранять свою специфику даже на протяжении определенного периода времени» (Л.А. Андреева, О.А.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Хопияйнен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Н.В. Филимонова)</a:t>
            </a:r>
          </a:p>
          <a:p>
            <a:pPr marL="0" indent="0">
              <a:buNone/>
            </a:pPr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«Остановка каждого конкретного племени на определенном наборе кулинарных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примемов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 их закрепление в качестве национально значимых оказывается отражением внутреннего кода этноса, его «задания», которое он выполняет своим существованием на Земле» (М.В.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Загидуллина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2746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D583E-AD24-4518-B065-D1163A1F5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 национальной кухни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9CA0E1-413D-456B-A065-01F9A1B4F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«Традиционная пища любого этноса формируется на протяжении всей его истории и является существенным элементом его духовной и материальной культуры. Большое значение при этом имеют физико-географическая и экологическая среда, флора и фауна его исторической территории. Пища народа отличается значительной консервативностью и редко поддается прямому заимствованию» («Народы и культуры. Ингуши»)</a:t>
            </a:r>
          </a:p>
          <a:p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Чем больше информации предоставляется об особенностях национальной кухни в СМИ, тем значительнее расширяются представления о культуре народов. </a:t>
            </a:r>
          </a:p>
        </p:txBody>
      </p:sp>
    </p:spTree>
    <p:extLst>
      <p:ext uri="{BB962C8B-B14F-4D97-AF65-F5344CB8AC3E}">
        <p14:creationId xmlns:p14="http://schemas.microsoft.com/office/powerpoint/2010/main" val="24186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B5EDE-1CD4-4D29-8478-BB1748ACA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национальных традиций.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Кирилл Сидоров «Привет, оружие»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света от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февраля 2016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907784-6DD0-438B-AA22-6236A9FDE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Сидоров. Привет, оружие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света:</a:t>
            </a:r>
          </a:p>
          <a:p>
            <a:pPr indent="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Где твоя куртка? Почему ты в одной футболке? Заболеешь!</a:t>
            </a:r>
            <a:endParaRPr lang="ru-RU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Оставил в машине. Ничего страшного, я закаленный,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отвечаю, а сам думаю: пронизывающий горный воздух Дагестана хорошо бы продавать в бутылках в качестве лекарства от многих болезней.</a:t>
            </a:r>
            <a:endParaRPr lang="ru-RU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Вот возьми и надень мою, пожалуйста!</a:t>
            </a:r>
            <a:endParaRPr lang="ru-RU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Слушай, ну я же не девушка…</a:t>
            </a:r>
            <a:endParaRPr lang="ru-RU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Ты не девушка. Ты мой гость. Надень! Иначе меня потом односельчане упреками замучают»;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 протяжении всего пребывания в Дагестане, – продолжает автор, – я был обязан быть сытым, пьяным, согретым местным гостеприимством и изумленным от увиденных природных красот. Статус гостя, ничего не попишешь. Известны случаи, когда во время споров между соседями, решавшими, у кого должен остаться гость, дело доходило до оружия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4653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3140</Words>
  <Application>Microsoft Office PowerPoint</Application>
  <PresentationFormat>Широкоэкранный</PresentationFormat>
  <Paragraphs>168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myriad-pro-semi-condensed</vt:lpstr>
      <vt:lpstr>Times New Roman</vt:lpstr>
      <vt:lpstr>Тема Office</vt:lpstr>
      <vt:lpstr>Презентация PowerPoint</vt:lpstr>
      <vt:lpstr>Презентация PowerPoint</vt:lpstr>
      <vt:lpstr>Тематика публикаций </vt:lpstr>
      <vt:lpstr>Презентация PowerPoint</vt:lpstr>
      <vt:lpstr>Этническое разнообразие публикаций</vt:lpstr>
      <vt:lpstr>Примеры</vt:lpstr>
      <vt:lpstr>Тема национальной кухни</vt:lpstr>
      <vt:lpstr>Тема национальной кухни</vt:lpstr>
      <vt:lpstr>Тема национальных традиций. Кирилл Сидоров «Привет, оружие» // Вокруг света от 2 февраля 2016</vt:lpstr>
      <vt:lpstr>Тема национальных традиций. Михаил Кожухов «Вернуться в Дагестан» // Огонек. – № 45 (5398) от 16.11.2015 </vt:lpstr>
      <vt:lpstr>Сохранение родных языков коренных малочисленных народов как ключевая тема СМИ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  <vt:lpstr>Тема сохранения родных языков коренных малочисленных народов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Валера Дизайнер</dc:creator>
  <cp:lastModifiedBy>reva.ek@mail.ru</cp:lastModifiedBy>
  <cp:revision>13</cp:revision>
  <dcterms:created xsi:type="dcterms:W3CDTF">2021-01-29T13:56:27Z</dcterms:created>
  <dcterms:modified xsi:type="dcterms:W3CDTF">2021-10-31T17:10:38Z</dcterms:modified>
</cp:coreProperties>
</file>