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73" r:id="rId6"/>
    <p:sldId id="274" r:id="rId7"/>
    <p:sldId id="275" r:id="rId8"/>
    <p:sldId id="276" r:id="rId9"/>
    <p:sldId id="277" r:id="rId10"/>
    <p:sldId id="262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310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4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8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7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05099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4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4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95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57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E3D5D3A0-E479-413A-9220-9B9ABC589A83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8AABA7F-E2B7-4FE1-A0F1-85D18018E1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9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062912" cy="1584176"/>
          </a:xfrm>
        </p:spPr>
        <p:txBody>
          <a:bodyPr/>
          <a:lstStyle/>
          <a:p>
            <a:pPr algn="ctr"/>
            <a:r>
              <a:rPr lang="ru-RU" sz="4800" b="1" dirty="0" smtClean="0"/>
              <a:t>Психология «жертвы терроризма» 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5640" y="3140968"/>
            <a:ext cx="72728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</a:rPr>
              <a:t>1. Понятие </a:t>
            </a:r>
            <a:r>
              <a:rPr lang="ru-RU" b="1" dirty="0">
                <a:latin typeface="Times New Roman" panose="02020603050405020304" pitchFamily="18" charset="0"/>
              </a:rPr>
              <a:t>«жертва терроризма».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</a:rPr>
              <a:t>2. Психология </a:t>
            </a:r>
            <a:r>
              <a:rPr lang="ru-RU" b="1" dirty="0">
                <a:latin typeface="Times New Roman" panose="02020603050405020304" pitchFamily="18" charset="0"/>
              </a:rPr>
              <a:t>взаимодействия террористов с заложниками.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</a:rPr>
              <a:t>3. Психология </a:t>
            </a:r>
            <a:r>
              <a:rPr lang="ru-RU" b="1" dirty="0">
                <a:latin typeface="Times New Roman" panose="02020603050405020304" pitchFamily="18" charset="0"/>
              </a:rPr>
              <a:t>заложников.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</a:rPr>
              <a:t>4. Основные </a:t>
            </a:r>
            <a:r>
              <a:rPr lang="ru-RU" b="1" dirty="0">
                <a:latin typeface="Times New Roman" panose="02020603050405020304" pitchFamily="18" charset="0"/>
              </a:rPr>
              <a:t>психические реакции жертв терроризма.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</a:rPr>
              <a:t>5. Классификация </a:t>
            </a:r>
            <a:r>
              <a:rPr lang="ru-RU" b="1" dirty="0">
                <a:latin typeface="Times New Roman" panose="02020603050405020304" pitchFamily="18" charset="0"/>
              </a:rPr>
              <a:t>жертв террористических актов.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604448" cy="6858000"/>
          </a:xfrm>
        </p:spPr>
        <p:txBody>
          <a:bodyPr>
            <a:normAutofit fontScale="85000" lnSpcReduction="20000"/>
          </a:bodyPr>
          <a:lstStyle/>
          <a:p>
            <a:pPr marL="530352" lvl="1" indent="0">
              <a:buNone/>
            </a:pPr>
            <a:r>
              <a:rPr lang="ru-RU" sz="2100" b="1" dirty="0" smtClean="0"/>
              <a:t>4. Основные </a:t>
            </a:r>
            <a:r>
              <a:rPr lang="ru-RU" sz="2100" b="1" dirty="0"/>
              <a:t>психические реакции жертв терроризма</a:t>
            </a:r>
            <a:endParaRPr lang="ru-RU" sz="2100" dirty="0"/>
          </a:p>
          <a:p>
            <a:pPr marL="0" indent="0">
              <a:buNone/>
            </a:pPr>
            <a:r>
              <a:rPr lang="ru-RU" sz="2100" dirty="0"/>
              <a:t>Общие признаки для освобожденных </a:t>
            </a:r>
            <a:r>
              <a:rPr lang="ru-RU" sz="2100" dirty="0" smtClean="0"/>
              <a:t>заложников:</a:t>
            </a:r>
            <a:endParaRPr lang="ru-RU" sz="2100" dirty="0"/>
          </a:p>
          <a:p>
            <a:r>
              <a:rPr lang="ru-RU" sz="2100" dirty="0" smtClean="0"/>
              <a:t>Первая </a:t>
            </a:r>
            <a:r>
              <a:rPr lang="ru-RU" sz="2100" dirty="0" smtClean="0"/>
              <a:t>фаза – «фаза психологического шока» – содержит два основных компонента: угнетение активности, нарушение ориентации в окружающей среде, дезорганизацию деятельности; отрицание происшедшего. Обычно эта фаза кратковременна. </a:t>
            </a:r>
            <a:endParaRPr lang="ru-RU" sz="2100" dirty="0" smtClean="0"/>
          </a:p>
          <a:p>
            <a:r>
              <a:rPr lang="ru-RU" sz="2100" dirty="0"/>
              <a:t>Вторая фаза – «воздействие» – характеризуется выраженными эмоциональными реакциями на событие и его последствия. Это могут быть тревога, страх, ужас, гнев, т. е. эмоции, отличающиеся крайней интенсивностью. Постепенно эти эмоции сменяются реакцией самокритики или сомнения в себе. Вторая фаза является критической. После нее происходит либо процесс выздоровления в виде адекватной адаптации к вновь возникшим обстоятельствам – фаза «нормального реагирования», либо фиксация на травме с последующим развитием </a:t>
            </a:r>
            <a:r>
              <a:rPr lang="ru-RU" sz="2100" dirty="0" err="1"/>
              <a:t>постстрессового</a:t>
            </a:r>
            <a:r>
              <a:rPr lang="ru-RU" sz="2100" dirty="0"/>
              <a:t> расстройства. </a:t>
            </a:r>
            <a:endParaRPr lang="ru-RU" sz="2100" dirty="0" smtClean="0"/>
          </a:p>
          <a:p>
            <a:pPr marL="64008" indent="0">
              <a:buNone/>
            </a:pPr>
            <a:r>
              <a:rPr lang="ru-RU" sz="2100" dirty="0"/>
              <a:t>В последнем случае психические изменения личности можно представить в такой последовательности: </a:t>
            </a:r>
          </a:p>
          <a:p>
            <a:pPr marL="64008" indent="0">
              <a:buNone/>
            </a:pPr>
            <a:r>
              <a:rPr lang="ru-RU" sz="2100" dirty="0"/>
              <a:t>– травматический стресс (во время критического инцидента и сразу после него – до 2 суток); </a:t>
            </a:r>
          </a:p>
          <a:p>
            <a:pPr marL="64008" indent="0">
              <a:buNone/>
            </a:pPr>
            <a:r>
              <a:rPr lang="ru-RU" sz="2100" dirty="0"/>
              <a:t>– острое стрессовое расстройство (в течение 1 месяца после критического инцидента – от 2 суток до 4 недель); </a:t>
            </a:r>
          </a:p>
          <a:p>
            <a:pPr marL="64008" indent="0">
              <a:buNone/>
            </a:pPr>
            <a:r>
              <a:rPr lang="ru-RU" sz="2100" dirty="0"/>
              <a:t>– посттравматическое стрессовое расстройство (спустя более 1 месяца после критического инцидента – более 4 недель); </a:t>
            </a:r>
          </a:p>
          <a:p>
            <a:pPr marL="64008" indent="0">
              <a:buNone/>
            </a:pPr>
            <a:r>
              <a:rPr lang="ru-RU" sz="2100" dirty="0"/>
              <a:t>– посттравматическое расстройство личности (на протяжении последующей жизни человека, пережившего травму)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8748464" cy="396044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800" dirty="0" smtClean="0"/>
              <a:t>Результатом нахождения человека в психотравмирующей ситуации с массовыми жертвами является развитие следующих клинических проявлений: посттравматическое стрессовое расстройство (ПТСР), острое стрессовое расстройство, синдром психологического выгорания или истощения, депрессивное расстройство, тревожность, нарушение сна и злоупотребление алкоголем и наркотиками.</a:t>
            </a:r>
            <a:endParaRPr lang="ru-RU" sz="1800" dirty="0"/>
          </a:p>
        </p:txBody>
      </p:sp>
      <p:pic>
        <p:nvPicPr>
          <p:cNvPr id="9218" name="Picture 2" descr="https://bash.news/files/B31D5076A27638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779" y="4297262"/>
            <a:ext cx="4733341" cy="25607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9288" y="177281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dirty="0"/>
              <a:t>Многие исследователи отмечают потенциальный эффект воздействия террористического акта на психику людей, переживших трагическое событие, – переживание травматического горя. Данные симптомы </a:t>
            </a:r>
            <a:r>
              <a:rPr lang="ru-RU" dirty="0" err="1"/>
              <a:t>дистресса</a:t>
            </a:r>
            <a:r>
              <a:rPr lang="ru-RU" dirty="0"/>
              <a:t> можно определить как констелляцию ряда проявлений: сосредоточенность на погибших близких, потеря веры в себя и жизненной перспективы; неспособность принять смерть близких, состояние горечи или гнева в отношении смерти; избегание людей.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-kuzminki.ru/upload/gallery/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784" y="3933056"/>
            <a:ext cx="4139952" cy="27599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52836" y="188640"/>
            <a:ext cx="65527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</a:rPr>
              <a:t>5. Классификация </a:t>
            </a:r>
            <a:r>
              <a:rPr lang="ru-RU" b="1" dirty="0">
                <a:latin typeface="Times New Roman" panose="02020603050405020304" pitchFamily="18" charset="0"/>
              </a:rPr>
              <a:t>жертв террористических актов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72852"/>
            <a:ext cx="8748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dirty="0" smtClean="0"/>
              <a:t>Классификационная </a:t>
            </a:r>
            <a:r>
              <a:rPr lang="ru-RU" dirty="0"/>
              <a:t>схема содержит несколько категорий: </a:t>
            </a:r>
          </a:p>
          <a:p>
            <a:pPr marL="64008" indent="0">
              <a:buNone/>
            </a:pPr>
            <a:r>
              <a:rPr lang="ru-RU" dirty="0"/>
              <a:t>• люди, которые серьезно пострадали в эпицентре катастрофического события;</a:t>
            </a:r>
          </a:p>
          <a:p>
            <a:pPr marL="64008" indent="0">
              <a:buNone/>
            </a:pPr>
            <a:r>
              <a:rPr lang="ru-RU" dirty="0"/>
              <a:t>• их семьи, близкие друзья и знакомые; </a:t>
            </a:r>
          </a:p>
          <a:p>
            <a:pPr marL="64008" indent="0">
              <a:buNone/>
            </a:pPr>
            <a:r>
              <a:rPr lang="ru-RU" dirty="0"/>
              <a:t>• сотрудники экстремальных служб и организаций, работа которых обязывает их к прямому участию в опасных операциях по ликвидации последствий терактов; </a:t>
            </a:r>
          </a:p>
          <a:p>
            <a:pPr marL="64008" indent="0">
              <a:buNone/>
            </a:pPr>
            <a:r>
              <a:rPr lang="ru-RU" dirty="0"/>
              <a:t>• члены местного сообщества, переживающие постигшее горе и идентифицирующие себя со страдающими жертвами; </a:t>
            </a:r>
          </a:p>
          <a:p>
            <a:pPr marL="64008" indent="0">
              <a:buNone/>
            </a:pPr>
            <a:r>
              <a:rPr lang="ru-RU" dirty="0"/>
              <a:t>• люди с отклоняющимися психологическими и психическими поведенческими реакциями; так называемые возбудители напряженности, которые склонны использовать ситуацию в собственных интересах; </a:t>
            </a:r>
          </a:p>
          <a:p>
            <a:pPr marL="64008" indent="0">
              <a:buNone/>
            </a:pPr>
            <a:r>
              <a:rPr lang="ru-RU" dirty="0"/>
              <a:t>• другие люди, которые испытали потрясение.</a:t>
            </a:r>
            <a:endParaRPr lang="ru-RU" dirty="0"/>
          </a:p>
        </p:txBody>
      </p:sp>
      <p:pic>
        <p:nvPicPr>
          <p:cNvPr id="7" name="Picture 2" descr="http://www.pass-sk.ru/sites/default/files/photoalbum/3038/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24954"/>
            <a:ext cx="4064968" cy="2711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519492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Жертва террористического акта </a:t>
            </a:r>
            <a:r>
              <a:rPr lang="ru-RU" dirty="0" smtClean="0"/>
              <a:t>– лицо (или группа лиц), перенесшее непосредственно посягательство на свои основные права со стороны другого лица (или группы лиц), действующего сознательно (Щербакова, 2005).</a:t>
            </a:r>
            <a:endParaRPr lang="ru-RU" dirty="0"/>
          </a:p>
        </p:txBody>
      </p:sp>
      <p:pic>
        <p:nvPicPr>
          <p:cNvPr id="18434" name="Picture 2" descr="https://golos.ua/images/items/2016-04/27/6buvWThZHIaR6jIn/img_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68444"/>
            <a:ext cx="3500082" cy="29288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9762" y="3861048"/>
            <a:ext cx="8388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sz="2000" dirty="0"/>
              <a:t>Жертвы терроризма, как правило, последовательно испытывают следующие чувства: </a:t>
            </a:r>
            <a:r>
              <a:rPr lang="ru-RU" sz="2000" dirty="0" smtClean="0"/>
              <a:t>страх</a:t>
            </a:r>
            <a:r>
              <a:rPr lang="ru-RU" sz="2000" dirty="0"/>
              <a:t>, который перерастает в ужас, вызывающий апатию или панику, которая может преобразоваться в агрессию. </a:t>
            </a:r>
          </a:p>
          <a:p>
            <a:pPr marL="64008" indent="0">
              <a:buNone/>
            </a:pPr>
            <a:r>
              <a:rPr lang="ru-RU" sz="2000" dirty="0"/>
              <a:t>Также есть мнение о существовании различий в поведении жертвы в зависимости от гендерной принадлежности, уровня образования, интеллектуальных способностей и уровня благосостояния человека. Одним из главных последствий террористического акта является психопатологическая симптоматика у его жертв и свидетелей.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8363272" cy="194421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/>
              <a:t>Люди</a:t>
            </a:r>
            <a:r>
              <a:rPr lang="ru-RU" dirty="0" smtClean="0"/>
              <a:t>, перенесшие стрессовое событие, через некоторое время могут обнаружить, что они не способны жить и взаимодействовать в обществе, справляясь с возникающими жизненными проблемами по-прежнему. Посттравматическому стрессу подвержены как непосредственно жертвы, так и «зрители», которые стали свидетелями травматического события или узнали о нем через средства массовой информации. </a:t>
            </a:r>
            <a:endParaRPr lang="ru-RU" dirty="0"/>
          </a:p>
        </p:txBody>
      </p:sp>
      <p:pic>
        <p:nvPicPr>
          <p:cNvPr id="16386" name="Picture 2" descr="https://news.liga.net/images/general/2017/10/15/201710151349599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136" y="2041275"/>
            <a:ext cx="4019060" cy="26776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60022" y="213285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" indent="0">
              <a:buNone/>
            </a:pPr>
            <a:r>
              <a:rPr lang="ru-RU" sz="2000" dirty="0"/>
              <a:t>К наиболее серьезным психическим расстройствам от воздействия психической травмы принадлежат острое стрессовое расстройство (ASD) и посттравматическое стрессовое расстройство (PTSD). Такие заболевания серьезно нарушают качество жизни людей, могут вызвать устойчивую психическую неспособность человека к нормальному функционированию.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32048"/>
          </a:xfrm>
        </p:spPr>
        <p:txBody>
          <a:bodyPr/>
          <a:lstStyle/>
          <a:p>
            <a:pPr marL="64008" indent="0">
              <a:buNone/>
            </a:pPr>
            <a:r>
              <a:rPr lang="ru-RU" b="1" dirty="0" smtClean="0"/>
              <a:t>2. Психология </a:t>
            </a:r>
            <a:r>
              <a:rPr lang="ru-RU" b="1" dirty="0"/>
              <a:t>взаимодействия террористов с заложниками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48680"/>
            <a:ext cx="8604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i="1" dirty="0"/>
              <a:t>Взаимодействие террористов с захваченными заложниками можно назвать сложным социально-психологическим </a:t>
            </a:r>
            <a:r>
              <a:rPr lang="ru-RU" i="1" dirty="0" smtClean="0"/>
              <a:t>явлением, </a:t>
            </a:r>
            <a:r>
              <a:rPr lang="ru-RU" i="1" dirty="0"/>
              <a:t>которое имеет несколько специфических этапов.</a:t>
            </a:r>
          </a:p>
          <a:p>
            <a:pPr indent="450215" algn="just"/>
            <a:r>
              <a:rPr lang="ru-RU" dirty="0"/>
              <a:t>Первый этап – захват заложников, характеризующийся молниеносными действиями террористов и полной неожиданностью для заложников.</a:t>
            </a:r>
          </a:p>
          <a:p>
            <a:pPr indent="450215" algn="just"/>
            <a:r>
              <a:rPr lang="ru-RU" dirty="0"/>
              <a:t>Второй этап – подчинение террористами воли заложников путем запугивания.</a:t>
            </a:r>
          </a:p>
          <a:p>
            <a:pPr indent="450215" algn="just"/>
            <a:r>
              <a:rPr lang="ru-RU" dirty="0"/>
              <a:t>Третий этап – недопущение открытой паники среди заложников. Средством этого может быть избиение или даже расстрел паникера.</a:t>
            </a:r>
          </a:p>
          <a:p>
            <a:pPr indent="450215" algn="just"/>
            <a:r>
              <a:rPr lang="ru-RU" dirty="0"/>
              <a:t>Четвертый этап – введение жестких норм поведения заложников, диктат того, что можно, а что нельзя делать.</a:t>
            </a:r>
          </a:p>
          <a:p>
            <a:pPr indent="450215" algn="just"/>
            <a:r>
              <a:rPr lang="ru-RU" dirty="0"/>
              <a:t>Пятый этап – оповещение внешнего мира о захвате заложников</a:t>
            </a:r>
            <a:r>
              <a:rPr lang="ru-RU" dirty="0" smtClean="0"/>
              <a:t>.</a:t>
            </a:r>
            <a:endParaRPr lang="ru-RU" dirty="0"/>
          </a:p>
          <a:p>
            <a:pPr indent="450215" algn="just"/>
            <a:r>
              <a:rPr lang="ru-RU" dirty="0"/>
              <a:t>Шестой этап – сортировка заложников с целью разрушить установившиеся межличностные связи. Террористы отделили мужчин от женщин, детей от взрослых, россиян от иностранцев.</a:t>
            </a:r>
          </a:p>
          <a:p>
            <a:pPr indent="450215" algn="just"/>
            <a:r>
              <a:rPr lang="ru-RU" dirty="0"/>
              <a:t>Седьмой этап – организация жизни заложников, обеспечение питания, сна и пр.</a:t>
            </a:r>
          </a:p>
          <a:p>
            <a:pPr indent="450215" algn="just"/>
            <a:r>
              <a:rPr lang="ru-RU" dirty="0"/>
              <a:t>Восьмой этап – адаптация заложников к экстремальной ситуации, наступление усталости, притупление чувств. </a:t>
            </a:r>
          </a:p>
          <a:p>
            <a:pPr indent="450215" algn="just"/>
            <a:r>
              <a:rPr lang="ru-RU" dirty="0"/>
              <a:t>Девятый этап – возникновение у заложников состояния депрессии, возможны эмоциональные срывы как со стороны заложников, так и со стороны террористов.</a:t>
            </a:r>
          </a:p>
          <a:p>
            <a:pPr indent="450215" algn="just"/>
            <a:r>
              <a:rPr lang="ru-RU" dirty="0"/>
              <a:t>Десятый этап – освобождение заложников и уничтожение террористов.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162" y="116632"/>
            <a:ext cx="7344916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3. Психология </a:t>
            </a:r>
            <a:r>
              <a:rPr lang="ru-RU" sz="2800" b="1" dirty="0"/>
              <a:t>заложников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064" y="620688"/>
            <a:ext cx="8424936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 работе Н. </a:t>
            </a:r>
            <a:r>
              <a:rPr lang="ru-RU" sz="1800" dirty="0" err="1"/>
              <a:t>Пуховского</a:t>
            </a:r>
            <a:r>
              <a:rPr lang="ru-RU" sz="1800" dirty="0"/>
              <a:t> (2000) на основе исследования, проведенного в г. Буденновске сразу после захвата заложников летом 1995 г., оцениваются общие психологические черты разных типов жертв террора (непосредственно пострадавших от террористических действий заложников, их родственников, а также невольных свидетелей – жителей города).</a:t>
            </a:r>
            <a:endParaRPr lang="ru-RU" sz="1800" dirty="0"/>
          </a:p>
          <a:p>
            <a:r>
              <a:rPr lang="ru-RU" sz="1800" b="1" dirty="0"/>
              <a:t>Первая группа лиц, вовлеченных в террор, – близкие родственники заложников и «пропавших без вести» (предположительных заложников) </a:t>
            </a:r>
            <a:r>
              <a:rPr lang="ru-RU" sz="1800" dirty="0"/>
              <a:t>– внезапно оказались в ситуации «психологического раскачивания»: они метались от надежды к отчаянию. Все эти люди обнаружили острые реакции на стресс с характерным сочетанием целого комплекса аффективно-шоковых расстройств (горя, подавленности, тревоги), </a:t>
            </a:r>
            <a:r>
              <a:rPr lang="ru-RU" sz="1800" dirty="0" err="1"/>
              <a:t>паранойяльности</a:t>
            </a:r>
            <a:r>
              <a:rPr lang="ru-RU" sz="1800" dirty="0"/>
              <a:t> (враждебного недоверия, настороженности, маниакального упорства) и </a:t>
            </a:r>
            <a:r>
              <a:rPr lang="ru-RU" sz="1800" dirty="0" err="1"/>
              <a:t>соматоформных</a:t>
            </a:r>
            <a:r>
              <a:rPr lang="ru-RU" sz="1800" dirty="0"/>
              <a:t> реакций (обмороков, сердечных приступов, кожно-аллергических высыпаний).</a:t>
            </a:r>
            <a:endParaRPr lang="ru-RU" sz="1800" dirty="0"/>
          </a:p>
          <a:p>
            <a:r>
              <a:rPr lang="ru-RU" sz="1800" dirty="0"/>
              <a:t>Состояние представителей </a:t>
            </a:r>
            <a:r>
              <a:rPr lang="ru-RU" sz="1800" b="1" dirty="0"/>
              <a:t>второй группы – только что освобожденных заложников </a:t>
            </a:r>
            <a:r>
              <a:rPr lang="ru-RU" sz="1800" dirty="0"/>
              <a:t>– определялось остаточными явлениями пережитых ими острых аффективно-шоковых реакций. В клинико-психологическом плане это была достаточно типичная картина так называемой адинамической депрессии с обычно свойственными ей «масками» астении, апатии, </a:t>
            </a:r>
            <a:r>
              <a:rPr lang="ru-RU" sz="1800" dirty="0" err="1"/>
              <a:t>ангедонии</a:t>
            </a:r>
            <a:r>
              <a:rPr lang="ru-RU" sz="1800" dirty="0"/>
              <a:t>. Характерными чертами было нежелание вспоминать пережитое. Особо отметим навязчивое желание поскорее «очиститься», в частности «принять ванну», – оно было особенно симптоматичным и высказывалось многими освобожденными заложниками</a:t>
            </a:r>
            <a:r>
              <a:rPr lang="ru-RU" sz="18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4847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8388424" cy="41044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/>
              <a:t>По рассказам освобожденных заложников, в данной экстремальной ситуации наблюдалось поведение трех типов.</a:t>
            </a:r>
            <a:endParaRPr lang="ru-RU" sz="2600" dirty="0"/>
          </a:p>
          <a:p>
            <a:r>
              <a:rPr lang="ru-RU" sz="2600" b="1" dirty="0" smtClean="0"/>
              <a:t>первый </a:t>
            </a:r>
            <a:r>
              <a:rPr lang="ru-RU" sz="2600" b="1" dirty="0"/>
              <a:t>тип</a:t>
            </a:r>
            <a:r>
              <a:rPr lang="ru-RU" sz="2600" dirty="0"/>
              <a:t> – это регрессия с «примерной» инфантильностью и автоматизированным подчинением, депрессивное переживание страха, ужаса и непосредственной угрозы для жизни. Это апатия в ее прямом и непосредственном виде;</a:t>
            </a:r>
            <a:endParaRPr lang="ru-RU" sz="2600" dirty="0"/>
          </a:p>
          <a:p>
            <a:r>
              <a:rPr lang="ru-RU" sz="2600" b="1" dirty="0" smtClean="0"/>
              <a:t>второй </a:t>
            </a:r>
            <a:r>
              <a:rPr lang="ru-RU" sz="2600" b="1" dirty="0"/>
              <a:t>тип</a:t>
            </a:r>
            <a:r>
              <a:rPr lang="ru-RU" sz="2600" dirty="0"/>
              <a:t> – это демонстративная покорность, стремление заложника «опередить приказ и заслужить похвалу» со стороны террористов. Это скорее не депрессивная, а стеническая активно-приспособительная реакция. Такой тип характерен для женщин с детьми или беременным женщинам.</a:t>
            </a:r>
            <a:endParaRPr lang="ru-RU" sz="2600" dirty="0"/>
          </a:p>
          <a:p>
            <a:r>
              <a:rPr lang="ru-RU" sz="2600" b="1" dirty="0" smtClean="0"/>
              <a:t>третий </a:t>
            </a:r>
            <a:r>
              <a:rPr lang="ru-RU" sz="2600" b="1" dirty="0"/>
              <a:t>тип</a:t>
            </a:r>
            <a:r>
              <a:rPr lang="ru-RU" sz="2600" dirty="0"/>
              <a:t> поведения – хаотичные протестные действия, демонстрации недовольства и гнева, постоянные отказы подчиняться, провоцирование конфликтов с террористами. Данный тип характерен для одиноких мужчин и женщин с низким уровнем образования и сниженной способностью к рефлексии.</a:t>
            </a:r>
            <a:endParaRPr lang="ru-RU" sz="2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5667164" cy="31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3960440" cy="3691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Специфические </a:t>
            </a:r>
            <a:r>
              <a:rPr lang="ru-RU" sz="1800" b="1" dirty="0"/>
              <a:t>психопатологические феномены двух </a:t>
            </a:r>
            <a:r>
              <a:rPr lang="ru-RU" sz="1800" b="1" dirty="0" smtClean="0"/>
              <a:t>типов:</a:t>
            </a:r>
            <a:endParaRPr lang="ru-RU" sz="1800" dirty="0"/>
          </a:p>
          <a:p>
            <a:pPr marL="0" indent="0">
              <a:buNone/>
            </a:pPr>
            <a:r>
              <a:rPr lang="ru-RU" sz="1800" b="1" i="1" dirty="0"/>
              <a:t>Феномены первого типа – ситуационные фобии</a:t>
            </a:r>
            <a:r>
              <a:rPr lang="ru-RU" sz="1800" dirty="0"/>
              <a:t>. В очаге чрезвычайной ситуации заложники испытывали ситуационно обусловленные </a:t>
            </a:r>
            <a:r>
              <a:rPr lang="ru-RU" sz="1800" dirty="0" err="1"/>
              <a:t>агорафобические</a:t>
            </a:r>
            <a:r>
              <a:rPr lang="ru-RU" sz="1800" dirty="0"/>
              <a:t> явления. Это боязнь подойти к окну, встать во весь рост, стремление ходить пригнувшись, «короткими перебежками», боязнь привлечь внимание террористов и т. п. </a:t>
            </a:r>
            <a:endParaRPr lang="ru-RU" sz="1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320480" cy="32593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380824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Второй тип феноменов – это различные искажения восприятия.</a:t>
            </a:r>
            <a:r>
              <a:rPr lang="ru-RU" dirty="0"/>
              <a:t> В структуре «синдрома заложника» уже после освобождения жертвы иногда высказывались о правильности действий террористов; об обоснованности их холодной жестокости и беспощадности, в частности «несправедливостью властей»; об оправданности действий террористов стоящими перед ними «высокими целями борьбы за социальную справедливость»; о «виновности властей в жертвах» в случае активного противостояния террористам и т. п. Такие высказывания, по сути, соответствующие «стокгольмскому синдрому», характерны для немолодых, одиноких мужчин и женщин с невысоким уровнем образования и низкими доходами.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98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806489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Структура </a:t>
            </a:r>
            <a:r>
              <a:rPr lang="ru-RU" sz="1800" b="1" dirty="0"/>
              <a:t>общения между жертвами </a:t>
            </a:r>
            <a:r>
              <a:rPr lang="ru-RU" sz="1800" b="1" dirty="0" smtClean="0"/>
              <a:t>террористов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 smtClean="0"/>
              <a:t>Первая </a:t>
            </a:r>
            <a:r>
              <a:rPr lang="ru-RU" sz="1800" b="1" dirty="0"/>
              <a:t>стадия. </a:t>
            </a:r>
            <a:r>
              <a:rPr lang="ru-RU" sz="1800" dirty="0"/>
              <a:t>Человек как бы замирает, затаивается, присматривается к другим, оценивая перспективу контактов с окружающими. Для этой стадии характерно снижение активности общения.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Вторая </a:t>
            </a:r>
            <a:r>
              <a:rPr lang="ru-RU" sz="1800" b="1" dirty="0"/>
              <a:t>стадия. </a:t>
            </a:r>
            <a:r>
              <a:rPr lang="ru-RU" sz="1800" dirty="0"/>
              <a:t>Происходит увеличение интенсивности тех или иных проявлений общения, иногда возникает несвойственная для данного человека (в обыденных, не стрессовых ситуациях) активность в общении.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Третья </a:t>
            </a:r>
            <a:r>
              <a:rPr lang="ru-RU" sz="1800" b="1" dirty="0"/>
              <a:t>стадия. </a:t>
            </a:r>
            <a:r>
              <a:rPr lang="ru-RU" sz="1800" dirty="0"/>
              <a:t>Если рядом находится заложник, у которого наблюдается телесное недомогание, то возникает более тесное общение, связанное с заботой об этом больном человеке.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Четвертая </a:t>
            </a:r>
            <a:r>
              <a:rPr lang="ru-RU" sz="1800" b="1" dirty="0"/>
              <a:t>стадия. </a:t>
            </a:r>
            <a:r>
              <a:rPr lang="ru-RU" sz="1800" dirty="0"/>
              <a:t>Если ситуация не разрешается, происходят следующие изменения общения. В одних случаях преобладают компоненты взаимодействия, консолидирующие группу, в других – </a:t>
            </a:r>
            <a:r>
              <a:rPr lang="ru-RU" sz="1800" dirty="0" err="1"/>
              <a:t>дезорганизующие</a:t>
            </a:r>
            <a:r>
              <a:rPr lang="ru-RU" sz="1800" dirty="0"/>
              <a:t> ее, т. е. в каждой неформальной группе (которая образовалась ранее) может появиться оппонент лидеру, который во всем не согласен с его мнением, действиями.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2704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925410"/>
            <a:ext cx="5866792" cy="19325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748464" cy="63093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900" b="1" dirty="0" smtClean="0"/>
              <a:t>«Стокгольмский </a:t>
            </a:r>
            <a:r>
              <a:rPr lang="ru-RU" sz="1900" b="1" dirty="0"/>
              <a:t>синдром» </a:t>
            </a:r>
            <a:r>
              <a:rPr lang="ru-RU" sz="1900" dirty="0"/>
              <a:t>(или «травматическая связь</a:t>
            </a:r>
            <a:r>
              <a:rPr lang="ru-RU" sz="1900" dirty="0" smtClean="0"/>
              <a:t>») - проявление </a:t>
            </a:r>
            <a:r>
              <a:rPr lang="ru-RU" sz="1900" dirty="0"/>
              <a:t>необъяснимой симпатии жертвы к своему «мучителю». Термин принадлежит криминалисту </a:t>
            </a:r>
            <a:r>
              <a:rPr lang="ru-RU" sz="1900" b="1" dirty="0"/>
              <a:t>Нильсу </a:t>
            </a:r>
            <a:r>
              <a:rPr lang="ru-RU" sz="1900" b="1" dirty="0" err="1" smtClean="0"/>
              <a:t>Биджероту</a:t>
            </a:r>
            <a:r>
              <a:rPr lang="ru-RU" sz="1900" i="1" dirty="0" smtClean="0"/>
              <a:t>. </a:t>
            </a:r>
            <a:endParaRPr lang="ru-RU" sz="1900" i="1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900" dirty="0" smtClean="0"/>
              <a:t>Для </a:t>
            </a:r>
            <a:r>
              <a:rPr lang="ru-RU" sz="1900" dirty="0"/>
              <a:t>того чтобы сформировался «стокгольмский синдром», необходимо несколько обстоятельств:</a:t>
            </a:r>
            <a:endParaRPr lang="ru-RU" sz="1900" dirty="0"/>
          </a:p>
          <a:p>
            <a:pPr>
              <a:lnSpc>
                <a:spcPct val="110000"/>
              </a:lnSpc>
            </a:pPr>
            <a:r>
              <a:rPr lang="ru-RU" sz="1900" dirty="0" smtClean="0"/>
              <a:t>фактор </a:t>
            </a:r>
            <a:r>
              <a:rPr lang="ru-RU" sz="1900" dirty="0"/>
              <a:t>внезапности и психологический шок от понимания ситуации несвободы и зависимости от террористов;</a:t>
            </a:r>
            <a:endParaRPr lang="ru-RU" sz="1900" dirty="0"/>
          </a:p>
          <a:p>
            <a:pPr>
              <a:lnSpc>
                <a:spcPct val="110000"/>
              </a:lnSpc>
            </a:pPr>
            <a:r>
              <a:rPr lang="ru-RU" sz="1900" dirty="0" smtClean="0"/>
              <a:t>продолжительность </a:t>
            </a:r>
            <a:r>
              <a:rPr lang="ru-RU" sz="1900" dirty="0"/>
              <a:t>нахождения в состоянии </a:t>
            </a:r>
            <a:r>
              <a:rPr lang="ru-RU" sz="1900" dirty="0" err="1"/>
              <a:t>заложничества</a:t>
            </a:r>
            <a:r>
              <a:rPr lang="ru-RU" sz="1900" dirty="0"/>
              <a:t>. Чем больше времени человек находится под давлением, тем больше растет чувство смирения и подчинения захватчику;</a:t>
            </a:r>
            <a:endParaRPr lang="ru-RU" sz="1900" dirty="0"/>
          </a:p>
          <a:p>
            <a:pPr>
              <a:lnSpc>
                <a:spcPct val="110000"/>
              </a:lnSpc>
            </a:pPr>
            <a:r>
              <a:rPr lang="ru-RU" sz="1900" dirty="0" smtClean="0"/>
              <a:t>психологическая </a:t>
            </a:r>
            <a:r>
              <a:rPr lang="ru-RU" sz="1900" dirty="0"/>
              <a:t>защита в виде состояния депрессии. Многие психологи связывают «Стокгольмский </a:t>
            </a:r>
            <a:r>
              <a:rPr lang="ru-RU" sz="1900" dirty="0" smtClean="0"/>
              <a:t>синдром» с </a:t>
            </a:r>
            <a:r>
              <a:rPr lang="ru-RU" sz="1900" dirty="0"/>
              <a:t>механизмом психологической защиты. Человек регрессирует в состояние ребенка, которого обижают, и, не находя защиты, он начинает приспосабливаться к обидчику и старается с ним договориться.</a:t>
            </a:r>
            <a:endParaRPr lang="ru-RU" sz="19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900" b="1" dirty="0" smtClean="0"/>
              <a:t>«</a:t>
            </a:r>
            <a:r>
              <a:rPr lang="ru-RU" sz="1900" b="1" dirty="0"/>
              <a:t>Стокгольмский синдром» </a:t>
            </a:r>
            <a:r>
              <a:rPr lang="ru-RU" sz="1900" dirty="0"/>
              <a:t>– это такое состояние потерпевшего, (в результате захвата заложников), при котором жертва проявляет необоснованно хорошее отношение к захватчику, вследствие чего может преднамеренно искажать информацию о преступлении и правонарушителе. Высшая степень проявления этого – полнейшее одобрение, поддержка и понимание деятельности террористов, оказание им помощи и поддержки, вплоть до полного «перехода» на их сторону (т. е. пострадавший становится сопричастен к преступлению). </a:t>
            </a:r>
            <a:endParaRPr lang="ru-RU" sz="1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20376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109</TotalTime>
  <Words>1680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Franklin Gothic Book</vt:lpstr>
      <vt:lpstr>Times New Roman</vt:lpstr>
      <vt:lpstr>Crop</vt:lpstr>
      <vt:lpstr>Психология «жертвы терроризма» </vt:lpstr>
      <vt:lpstr>Презентация PowerPoint</vt:lpstr>
      <vt:lpstr>Презентация PowerPoint</vt:lpstr>
      <vt:lpstr>Презентация PowerPoint</vt:lpstr>
      <vt:lpstr>3. Психология заложников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«жертвы терроризма»</dc:title>
  <dc:creator>Пользователь Windows</dc:creator>
  <cp:lastModifiedBy>Roman</cp:lastModifiedBy>
  <cp:revision>12</cp:revision>
  <dcterms:created xsi:type="dcterms:W3CDTF">2020-01-06T13:57:50Z</dcterms:created>
  <dcterms:modified xsi:type="dcterms:W3CDTF">2021-05-23T08:55:55Z</dcterms:modified>
</cp:coreProperties>
</file>